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xls" ContentType="application/vnd.ms-excel"/>
  <Default Extension="xlsx" ContentType="application/vnd.openxmlformats-officedocument.spreadsheetml.sheet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howSpecialPlsOnTitleSld="0" saveSubsetFonts="1">
  <p:sldMasterIdLst>
    <p:sldMasterId id="2147483981" r:id="rId1"/>
  </p:sldMasterIdLst>
  <p:notesMasterIdLst>
    <p:notesMasterId r:id="rId2"/>
  </p:notesMasterIdLst>
  <p:handoutMasterIdLst>
    <p:handoutMasterId r:id="rId3"/>
  </p:handoutMasterIdLst>
  <p:sldIdLst>
    <p:sldId id="437" r:id="rId4"/>
    <p:sldId id="259" r:id="rId5"/>
    <p:sldId id="258" r:id="rId6"/>
    <p:sldId id="386" r:id="rId7"/>
    <p:sldId id="448" r:id="rId8"/>
    <p:sldId id="261" r:id="rId9"/>
    <p:sldId id="458" r:id="rId10"/>
    <p:sldId id="263" r:id="rId11"/>
    <p:sldId id="266" r:id="rId12"/>
    <p:sldId id="280" r:id="rId13"/>
    <p:sldId id="445" r:id="rId14"/>
    <p:sldId id="500" r:id="rId15"/>
    <p:sldId id="281" r:id="rId16"/>
    <p:sldId id="282" r:id="rId17"/>
    <p:sldId id="287" r:id="rId18"/>
    <p:sldId id="446" r:id="rId19"/>
    <p:sldId id="388" r:id="rId20"/>
    <p:sldId id="390" r:id="rId21"/>
    <p:sldId id="450" r:id="rId22"/>
    <p:sldId id="391" r:id="rId23"/>
    <p:sldId id="451" r:id="rId24"/>
    <p:sldId id="449" r:id="rId25"/>
    <p:sldId id="389" r:id="rId26"/>
    <p:sldId id="392" r:id="rId27"/>
    <p:sldId id="452" r:id="rId28"/>
    <p:sldId id="393" r:id="rId29"/>
    <p:sldId id="415" r:id="rId30"/>
    <p:sldId id="283" r:id="rId31"/>
    <p:sldId id="440" r:id="rId32"/>
    <p:sldId id="441" r:id="rId33"/>
    <p:sldId id="272" r:id="rId34"/>
    <p:sldId id="423" r:id="rId35"/>
    <p:sldId id="486" r:id="rId36"/>
    <p:sldId id="424" r:id="rId37"/>
    <p:sldId id="425" r:id="rId38"/>
    <p:sldId id="426" r:id="rId39"/>
    <p:sldId id="427" r:id="rId40"/>
    <p:sldId id="428" r:id="rId41"/>
    <p:sldId id="429" r:id="rId42"/>
    <p:sldId id="438" r:id="rId43"/>
    <p:sldId id="439" r:id="rId44"/>
    <p:sldId id="419" r:id="rId45"/>
    <p:sldId id="436" r:id="rId46"/>
    <p:sldId id="300" r:id="rId47"/>
    <p:sldId id="297" r:id="rId48"/>
    <p:sldId id="347" r:id="rId49"/>
    <p:sldId id="479" r:id="rId50"/>
    <p:sldId id="478" r:id="rId51"/>
    <p:sldId id="454" r:id="rId52"/>
    <p:sldId id="472" r:id="rId53"/>
    <p:sldId id="460" r:id="rId54"/>
    <p:sldId id="502" r:id="rId55"/>
    <p:sldId id="461" r:id="rId56"/>
    <p:sldId id="462" r:id="rId57"/>
    <p:sldId id="501" r:id="rId58"/>
    <p:sldId id="481" r:id="rId59"/>
    <p:sldId id="480" r:id="rId60"/>
    <p:sldId id="483" r:id="rId61"/>
    <p:sldId id="511" r:id="rId62"/>
    <p:sldId id="512" r:id="rId63"/>
    <p:sldId id="510" r:id="rId64"/>
    <p:sldId id="509" r:id="rId65"/>
    <p:sldId id="508" r:id="rId66"/>
    <p:sldId id="506" r:id="rId67"/>
    <p:sldId id="505" r:id="rId68"/>
    <p:sldId id="504" r:id="rId69"/>
  </p:sldIdLst>
  <p:sldSz cx="9144000" cy="6858000" type="screen4x3"/>
  <p:notesSz cx="6797675" cy="9872663"/>
  <p:custDataLst>
    <p:tags r:id="rId7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6C"/>
    <a:srgbClr val="07A9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1">
              <a:alpha val="20000"/>
            </a:schemeClr>
          </a:solidFill>
        </a:fill>
      </a:tcStyle>
    </a:band1H>
    <a:band1V>
      <a:tcStyle>
        <a:fill>
          <a:solidFill>
            <a:schemeClr val="accent1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0" autoAdjust="0"/>
    <p:restoredTop sz="99621" autoAdjust="0"/>
  </p:normalViewPr>
  <p:slideViewPr>
    <p:cSldViewPr>
      <p:cViewPr>
        <p:scale>
          <a:sx n="100" d="100"/>
          <a:sy n="100" d="100"/>
        </p:scale>
        <p:origin x="-2196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3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806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handoutMaster" Target="handoutMasters/handout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" Type="http://schemas.openxmlformats.org/officeDocument/2006/relationships/slide" Target="slides/slide1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slide" Target="slides/slide43.xml" /><Relationship Id="rId47" Type="http://schemas.openxmlformats.org/officeDocument/2006/relationships/slide" Target="slides/slide44.xml" /><Relationship Id="rId48" Type="http://schemas.openxmlformats.org/officeDocument/2006/relationships/slide" Target="slides/slide45.xml" /><Relationship Id="rId49" Type="http://schemas.openxmlformats.org/officeDocument/2006/relationships/slide" Target="slides/slide46.xml" /><Relationship Id="rId5" Type="http://schemas.openxmlformats.org/officeDocument/2006/relationships/slide" Target="slides/slide2.xml" /><Relationship Id="rId50" Type="http://schemas.openxmlformats.org/officeDocument/2006/relationships/slide" Target="slides/slide47.xml" /><Relationship Id="rId51" Type="http://schemas.openxmlformats.org/officeDocument/2006/relationships/slide" Target="slides/slide48.xml" /><Relationship Id="rId52" Type="http://schemas.openxmlformats.org/officeDocument/2006/relationships/slide" Target="slides/slide49.xml" /><Relationship Id="rId53" Type="http://schemas.openxmlformats.org/officeDocument/2006/relationships/slide" Target="slides/slide50.xml" /><Relationship Id="rId54" Type="http://schemas.openxmlformats.org/officeDocument/2006/relationships/slide" Target="slides/slide51.xml" /><Relationship Id="rId55" Type="http://schemas.openxmlformats.org/officeDocument/2006/relationships/slide" Target="slides/slide52.xml" /><Relationship Id="rId56" Type="http://schemas.openxmlformats.org/officeDocument/2006/relationships/slide" Target="slides/slide53.xml" /><Relationship Id="rId57" Type="http://schemas.openxmlformats.org/officeDocument/2006/relationships/slide" Target="slides/slide54.xml" /><Relationship Id="rId58" Type="http://schemas.openxmlformats.org/officeDocument/2006/relationships/slide" Target="slides/slide55.xml" /><Relationship Id="rId59" Type="http://schemas.openxmlformats.org/officeDocument/2006/relationships/slide" Target="slides/slide56.xml" /><Relationship Id="rId6" Type="http://schemas.openxmlformats.org/officeDocument/2006/relationships/slide" Target="slides/slide3.xml" /><Relationship Id="rId60" Type="http://schemas.openxmlformats.org/officeDocument/2006/relationships/slide" Target="slides/slide57.xml" /><Relationship Id="rId61" Type="http://schemas.openxmlformats.org/officeDocument/2006/relationships/slide" Target="slides/slide58.xml" /><Relationship Id="rId62" Type="http://schemas.openxmlformats.org/officeDocument/2006/relationships/slide" Target="slides/slide59.xml" /><Relationship Id="rId63" Type="http://schemas.openxmlformats.org/officeDocument/2006/relationships/slide" Target="slides/slide60.xml" /><Relationship Id="rId64" Type="http://schemas.openxmlformats.org/officeDocument/2006/relationships/slide" Target="slides/slide61.xml" /><Relationship Id="rId65" Type="http://schemas.openxmlformats.org/officeDocument/2006/relationships/slide" Target="slides/slide62.xml" /><Relationship Id="rId66" Type="http://schemas.openxmlformats.org/officeDocument/2006/relationships/slide" Target="slides/slide63.xml" /><Relationship Id="rId67" Type="http://schemas.openxmlformats.org/officeDocument/2006/relationships/slide" Target="slides/slide64.xml" /><Relationship Id="rId68" Type="http://schemas.openxmlformats.org/officeDocument/2006/relationships/slide" Target="slides/slide65.xml" /><Relationship Id="rId69" Type="http://schemas.openxmlformats.org/officeDocument/2006/relationships/slide" Target="slides/slide66.xml" /><Relationship Id="rId7" Type="http://schemas.openxmlformats.org/officeDocument/2006/relationships/slide" Target="slides/slide4.xml" /><Relationship Id="rId70" Type="http://schemas.openxmlformats.org/officeDocument/2006/relationships/tags" Target="tags/tag1.xml" /><Relationship Id="rId71" Type="http://schemas.openxmlformats.org/officeDocument/2006/relationships/presProps" Target="presProps.xml" /><Relationship Id="rId72" Type="http://schemas.openxmlformats.org/officeDocument/2006/relationships/viewProps" Target="viewProps.xml" /><Relationship Id="rId73" Type="http://schemas.openxmlformats.org/officeDocument/2006/relationships/theme" Target="theme/theme1.xml" /><Relationship Id="rId74" Type="http://schemas.openxmlformats.org/officeDocument/2006/relationships/tableStyles" Target="tableStyles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openxmlformats.org/officeDocument/2006/relationships/themeOverride" Target="../theme/themeOverride1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p>
                <a:pPr>
                  <a:defRPr sz="1400" b="1" smtId="4294967295"/>
                </a:pPr>
                <a:endParaRPr sz="1400" b="1" smtId="4294967295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'[Диаграмма в Microsoft Office PowerPoint]Лист1'!$B$1:$I$1</c:f>
              <c:strCach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strCache>
            </c:strRef>
          </c:cat>
          <c:val>
            <c:numRef>
              <c:f>'[Диаграмма в Microsoft Office PowerPoint]Лист1'!$B$2:$I$2</c:f>
              <c:numCache>
                <c:formatCode>#,##0</c:formatCode>
                <c:ptCount val="8"/>
                <c:pt idx="0">
                  <c:v>66138.8</c:v>
                </c:pt>
                <c:pt idx="1">
                  <c:v>74392.4</c:v>
                </c:pt>
                <c:pt idx="2">
                  <c:v>82255</c:v>
                </c:pt>
                <c:pt idx="3">
                  <c:v>89135</c:v>
                </c:pt>
                <c:pt idx="4">
                  <c:v>91778</c:v>
                </c:pt>
                <c:pt idx="5">
                  <c:v>91076</c:v>
                </c:pt>
                <c:pt idx="6">
                  <c:v>104930</c:v>
                </c:pt>
                <c:pt idx="7">
                  <c:v>107458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75"/>
        <c:overlap val="-25"/>
        <c:axId val="91172224"/>
        <c:axId val="91202688"/>
      </c:barChart>
      <c:catAx>
        <c:axId val="91172224"/>
        <c:scaling>
          <c:orientation/>
        </c:scaling>
        <c:delete val="0"/>
        <c:axPos val="b"/>
        <c:numFmt formatCode="General" sourceLinked="1"/>
        <c:majorTickMark val="none"/>
        <c:minorTickMark val="none"/>
        <c:txPr>
          <a:bodyPr/>
          <a:p>
            <a:pPr>
              <a:defRPr sz="1200" smtId="4294967295"/>
            </a:pPr>
            <a:endParaRPr sz="1200" smtId="4294967295"/>
          </a:p>
        </c:txPr>
        <c:crossAx val="91202688"/>
        <c:crosses val="autoZero"/>
        <c:auto val="0"/>
        <c:lblAlgn val="ctr"/>
        <c:lblOffset/>
        <c:noMultiLvlLbl val="0"/>
      </c:catAx>
      <c:valAx>
        <c:axId val="91202688"/>
        <c:scaling>
          <c:orientation/>
        </c:scaling>
        <c:delete val="0"/>
        <c:axPos val="l"/>
        <c:majorGridlines/>
        <c:numFmt formatCode="#,##0" sourceLinked="1"/>
        <c:majorTickMark val="none"/>
        <c:minorTickMark val="none"/>
        <c:spPr>
          <a:ln w="9525">
            <a:noFill/>
          </a:ln>
        </c:spPr>
        <c:txPr>
          <a:bodyPr/>
          <a:p>
            <a:pPr>
              <a:defRPr sz="1200" smtId="4294967295"/>
            </a:pPr>
            <a:endParaRPr sz="1200" smtId="4294967295"/>
          </a:p>
        </c:txPr>
        <c:crossAx val="911722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1"/>
  </c:chart>
  <c:spPr>
    <a:gradFill flip="none" rotWithShape="1">
      <a:gsLst>
        <a:gs pos="0">
          <a:srgbClr val="FBEAC7">
            <a:alpha val="58000"/>
          </a:srgbClr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8100000" scaled="1"/>
    </a:gradFill>
  </c:spPr>
  <c:txPr>
    <a:bodyPr/>
    <a:p>
      <a:pPr>
        <a:defRPr smtId="4294967295">
          <a:latin typeface="Times New Roman" pitchFamily="18" charset="0"/>
          <a:cs typeface="Times New Roman" pitchFamily="18" charset="0"/>
        </a:defRPr>
      </a:pPr>
      <a:endParaRPr smtId="4294967295">
        <a:latin typeface="Times New Roman" pitchFamily="18" charset="0"/>
        <a:cs typeface="Times New Roman" pitchFamily="18" charset="0"/>
      </a:endParaRPr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2" b="1">
                <a:latin typeface="Times New Roman" pitchFamily="18" charset="0"/>
                <a:cs typeface="Times New Roman" pitchFamily="18" charset="0"/>
              </a:defRPr>
            </a:pPr>
            <a:r>
              <a:rPr lang="ru-RU" sz="1202" b="1" smtClean="0">
                <a:latin typeface="Times New Roman" pitchFamily="18" charset="0"/>
                <a:cs typeface="Times New Roman" pitchFamily="18" charset="0"/>
              </a:rPr>
              <a:t>Динамика среднемесячной заработной платы, начисленной всем работникам предприятий, организаций и учреждений округа за 2024 год, тыс. руб.</a:t>
            </a:r>
            <a:endParaRPr lang="ru-RU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4554491639137268"/>
          <c:y val="0.014843836426734924"/>
        </c:manualLayout>
      </c:layout>
      <c:overlay val="0"/>
    </c:title>
    <c:autoTitleDeleted val="0"/>
    <c:view3D>
      <c:rotX/>
      <c:rotY/>
      <c:rAngAx val="1"/>
    </c:view3D>
    <c:floor>
      <c:thickness val="0"/>
      <c:sp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</c:spPr>
    </c:floor>
    <c:sideWall>
      <c:thickness val="0"/>
      <c:sp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</c:spPr>
    </c:sideWall>
    <c:backWall>
      <c:thickness val="0"/>
      <c:sp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</c:spPr>
    </c:backWall>
    <c:plotArea>
      <c:layout>
        <c:manualLayout>
          <c:layoutTarget val="inner"/>
          <c:xMode val="edge"/>
          <c:yMode val="edge"/>
          <c:x val="0.126438170671463"/>
          <c:y val="0.22383643686771393"/>
          <c:w val="0.85982656478881836"/>
          <c:h val="0.6694967746734619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0026794339064508677"/>
                  <c:y val="-0.129175469279289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EB-494D-A966-D8C92E3D7024}"/>
                </c:ext>
              </c:extLst>
            </c:dLbl>
            <c:dLbl>
              <c:idx val="1"/>
              <c:layout>
                <c:manualLayout>
                  <c:x val="0.0019514075247570872"/>
                  <c:y val="-0.101342134177684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EB-494D-A966-D8C92E3D7024}"/>
                </c:ext>
              </c:extLst>
            </c:dLbl>
            <c:dLbl>
              <c:idx val="2"/>
              <c:layout>
                <c:manualLayout>
                  <c:x val="-0.0048407991416752338"/>
                  <c:y val="-0.16725282371044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EB-494D-A966-D8C92E3D7024}"/>
                </c:ext>
              </c:extLst>
            </c:dLbl>
            <c:dLbl>
              <c:idx val="3"/>
              <c:layout>
                <c:manualLayout>
                  <c:x val="-0.014598425477743149"/>
                  <c:y val="-0.201819196343421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EB-494D-A966-D8C92E3D7024}"/>
                </c:ext>
              </c:extLst>
            </c:dLbl>
            <c:dLbl>
              <c:idx val="4"/>
              <c:layout>
                <c:manualLayout>
                  <c:x val="0.00016982576926238835"/>
                  <c:y val="-0.21318310499191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EB-494D-A966-D8C92E3D7024}"/>
                </c:ext>
              </c:extLst>
            </c:dLbl>
            <c:dLbl>
              <c:idx val="5"/>
              <c:layout>
                <c:manualLayout>
                  <c:x val="-0.001494655036367476"/>
                  <c:y val="-0.257205218076705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6"/>
              <c:layout>
                <c:manualLayout>
                  <c:x val="-1.1768937469014418E-07"/>
                  <c:y val="-0.26700350642204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anchor="t" anchorCtr="1"/>
              <a:p>
                <a:pPr>
                  <a:defRPr sz="1402" b="1" smtId="4294967295">
                    <a:latin typeface="Times New Roman" pitchFamily="18" charset="0"/>
                    <a:cs typeface="Times New Roman" pitchFamily="18" charset="0"/>
                  </a:defRPr>
                </a:pPr>
                <a:endParaRPr sz="1402" b="1" smtId="4294967295">
                  <a:latin typeface="Times New Roman" pitchFamily="18" charset="0"/>
                  <a:cs typeface="Times New Roman" pitchFamily="18" charset="0"/>
                </a:endParaR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Лист1!$A$2:$A$8</c:f>
              <c:strCache>
                <c:ptCount val="7"/>
                <c:pt idx="0">
                  <c:v>2018г</c:v>
                </c:pt>
                <c:pt idx="1">
                  <c:v>2019г</c:v>
                </c:pt>
                <c:pt idx="2">
                  <c:v>2020г</c:v>
                </c:pt>
                <c:pt idx="3">
                  <c:v>2021г</c:v>
                </c:pt>
                <c:pt idx="4">
                  <c:v>2022г</c:v>
                </c:pt>
                <c:pt idx="5">
                  <c:v>2023г</c:v>
                </c:pt>
                <c:pt idx="6">
                  <c:v>2024г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91.7</c:v>
                </c:pt>
                <c:pt idx="1">
                  <c:v>91.1</c:v>
                </c:pt>
                <c:pt idx="2">
                  <c:v>104.9</c:v>
                </c:pt>
                <c:pt idx="3">
                  <c:v>107.5</c:v>
                </c:pt>
                <c:pt idx="4">
                  <c:v>114.9</c:v>
                </c:pt>
                <c:pt idx="5">
                  <c:v>126.3</c:v>
                </c:pt>
                <c:pt idx="6">
                  <c:v>153.4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B3EB-494D-A966-D8C92E3D7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/>
        <c:gapDepth/>
        <c:shape val="cylinder"/>
        <c:axId val="91892736"/>
        <c:axId val="91915008"/>
        <c:axId val="0"/>
      </c:bar3DChart>
      <c:catAx>
        <c:axId val="91892736"/>
        <c:scaling>
          <c:orientation/>
        </c:scaling>
        <c:delete val="0"/>
        <c:axPos val="b"/>
        <c:numFmt formatCode="General" sourceLinked="1"/>
        <c:majorTickMark val="out"/>
        <c:minorTickMark val="none"/>
        <c:txPr>
          <a:bodyPr/>
          <a:p>
            <a:pPr>
              <a:defRPr sz="1202" b="1" smtId="4294967295">
                <a:latin typeface="Times New Roman" pitchFamily="18" charset="0"/>
                <a:cs typeface="Times New Roman" pitchFamily="18" charset="0"/>
              </a:defRPr>
            </a:pPr>
            <a:endParaRPr sz="1202" b="1" smtId="4294967295">
              <a:latin typeface="Times New Roman" pitchFamily="18" charset="0"/>
              <a:cs typeface="Times New Roman" pitchFamily="18" charset="0"/>
            </a:endParaRPr>
          </a:p>
        </c:txPr>
        <c:crossAx val="91915008"/>
        <c:crosses val="autoZero"/>
        <c:auto val="0"/>
        <c:lblAlgn val="ctr"/>
        <c:lblOffset/>
        <c:noMultiLvlLbl val="0"/>
      </c:catAx>
      <c:valAx>
        <c:axId val="91915008"/>
        <c:scaling>
          <c:orientation/>
        </c:scaling>
        <c:delete val="0"/>
        <c:axPos val="l"/>
        <c:majorGridlines>
          <c:spPr>
            <a:ln w="6350"/>
          </c:spPr>
        </c:majorGridlines>
        <c:minorGridlines/>
        <c:numFmt formatCode="#,##0.0" sourceLinked="1"/>
        <c:majorTickMark val="out"/>
        <c:minorTickMark val="none"/>
        <c:txPr>
          <a:bodyPr/>
          <a:p>
            <a:pPr>
              <a:defRPr sz="1202" b="1" smtId="4294967295">
                <a:latin typeface="Times New Roman" pitchFamily="18" charset="0"/>
                <a:cs typeface="Times New Roman" pitchFamily="18" charset="0"/>
              </a:defRPr>
            </a:pPr>
            <a:endParaRPr sz="1202" b="1" smtId="4294967295">
              <a:latin typeface="Times New Roman" pitchFamily="18" charset="0"/>
              <a:cs typeface="Times New Roman" pitchFamily="18" charset="0"/>
            </a:endParaRPr>
          </a:p>
        </c:txPr>
        <c:crossAx val="91892736"/>
        <c:crosses val="autoZero"/>
        <c:crossBetween val="between"/>
      </c:valAx>
      <c:spPr>
        <a:noFill/>
        <a:ln w="25439">
          <a:noFill/>
        </a:ln>
      </c:spPr>
    </c:plotArea>
    <c:plotVisOnly val="1"/>
    <c:dispBlanksAs val="gap"/>
    <c:showDLblsOverMax val="1"/>
  </c:chart>
  <c:spPr>
    <a:gradFill>
      <a:gsLst>
        <a:gs pos="0">
          <a:srgbClr val="FFFFFF"/>
        </a:gs>
        <a:gs pos="7001">
          <a:srgbClr val="E6E6E6"/>
        </a:gs>
        <a:gs pos="32001">
          <a:srgbClr val="7D8496"/>
        </a:gs>
        <a:gs pos="47000">
          <a:srgbClr val="E6E6E6"/>
        </a:gs>
        <a:gs pos="85001">
          <a:srgbClr val="7D8496"/>
        </a:gs>
        <a:gs pos="100000">
          <a:srgbClr val="E6E6E6"/>
        </a:gs>
      </a:gsLst>
      <a:lin ang="5400000" scaled="0"/>
    </a:gradFill>
  </c:spPr>
  <c:txPr>
    <a:bodyPr/>
    <a:p>
      <a:pPr>
        <a:defRPr sz="1803" smtId="4294967295"/>
      </a:pPr>
      <a:endParaRPr sz="1803" smtId="4294967295"/>
    </a:p>
  </c:txPr>
  <c:externalData r:id="rId1"/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/>
      <c:rotY/>
      <c:rAngAx val="1"/>
    </c:view3D>
    <c:plotArea>
      <c:layout>
        <c:manualLayout>
          <c:layoutTarget val="inner"/>
          <c:xMode val="edge"/>
          <c:yMode val="edge"/>
          <c:x val="0.060640588402748108"/>
          <c:y val="0.014756606891751289"/>
          <c:w val="0.93618494272232056"/>
          <c:h val="0.9345797300338745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</c:v>
                </c:pt>
              </c:strCache>
            </c:strRef>
          </c:tx>
          <c:spPr>
            <a:gradFill flip="none" rotWithShape="1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8100000" scaled="1"/>
            </a:gradFill>
          </c:spPr>
          <c:invertIfNegative val="0"/>
          <c:dLbls>
            <c:dLbl>
              <c:idx val="0"/>
              <c:layout>
                <c:manualLayout>
                  <c:x val="0.0035486302804201841"/>
                  <c:y val="-0.00498954672366380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layout>
                <c:manualLayout>
                  <c:x val="0.0016528283013030887"/>
                  <c:y val="-0.158635601401329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layout>
                <c:manualLayout>
                  <c:x val="0.0031494516879320145"/>
                  <c:y val="-0.0492193363606929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layout>
                <c:manualLayout>
                  <c:x val="0.00062527460977435112"/>
                  <c:y val="-0.163111463189125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layout>
                <c:manualLayout>
                  <c:x val="0.0035472309682518244"/>
                  <c:y val="-0.0561965480446815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5"/>
              <c:layout>
                <c:manualLayout>
                  <c:x val="-0.0015213838778436184"/>
                  <c:y val="-0.174985334277153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6"/>
              <c:layout>
                <c:manualLayout>
                  <c:x val="-0.0023536328226327896"/>
                  <c:y val="-0.22207249701023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7"/>
              <c:layout>
                <c:manualLayout>
                  <c:x val="0.0030260838102549314"/>
                  <c:y val="-0.112658917903900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8"/>
              <c:layout>
                <c:manualLayout>
                  <c:x val="0.00042619984014891088"/>
                  <c:y val="-0.238637119531631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9"/>
              <c:layout>
                <c:manualLayout>
                  <c:x val="0.0046321451663970947"/>
                  <c:y val="-0.13463628292083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0"/>
              <c:layout>
                <c:manualLayout>
                  <c:x val="-0.00052327022422105074"/>
                  <c:y val="-0.240283191204071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1"/>
              <c:layout>
                <c:manualLayout>
                  <c:x val="0.0034192944876849651"/>
                  <c:y val="-0.143979981541633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2"/>
              <c:layout>
                <c:manualLayout>
                  <c:x val="0.0017203999450430274"/>
                  <c:y val="-0.248304188251495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3"/>
              <c:layout>
                <c:manualLayout>
                  <c:x val="0.00140415970236063"/>
                  <c:y val="-0.156870856881141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4"/>
              <c:layout>
                <c:manualLayout>
                  <c:x val="0.00063940807012841105"/>
                  <c:y val="-0.253567367792129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5"/>
              <c:layout>
                <c:manualLayout>
                  <c:x val="0.0019842018373310566"/>
                  <c:y val="-0.142622485756874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6"/>
              <c:layout>
                <c:manualLayout>
                  <c:x val="-0.0024383526761084795"/>
                  <c:y val="-0.297241598367691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7"/>
              <c:layout>
                <c:manualLayout>
                  <c:x val="0.0043813129886984825"/>
                  <c:y val="-0.16980829834938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8"/>
              <c:layout>
                <c:manualLayout>
                  <c:x val="-0.0026347686070948839"/>
                  <c:y val="-0.31673660874366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9"/>
              <c:layout>
                <c:manualLayout>
                  <c:x val="0.0044974158518016338"/>
                  <c:y val="-0.194002509117126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0"/>
              <c:layout>
                <c:manualLayout>
                  <c:x val="-0.001292358385398984"/>
                  <c:y val="-0.361634641885757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1"/>
              <c:layout>
                <c:manualLayout>
                  <c:x val="0.0054677166044712067"/>
                  <c:y val="-0.204256251454353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2"/>
              <c:layout>
                <c:manualLayout>
                  <c:x val="-1.0028374448867874E-16"/>
                  <c:y val="-0.425599992275238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3"/>
              <c:layout>
                <c:manualLayout>
                  <c:x val="0.0040941834449768066"/>
                  <c:y val="-0.291275531053543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4"/>
              <c:layout>
                <c:manualLayout>
                  <c:x val="0.0027517732232809067"/>
                  <c:y val="-0.395273059606552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5"/>
              <c:layout>
                <c:manualLayout>
                  <c:x val="0.0027517732232809067"/>
                  <c:y val="-0.2561369538307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6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7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8"/>
              <c:layout>
                <c:manualLayout>
                  <c:x val="0.0044462848454713821"/>
                  <c:y val="-0.0344135202467441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solidFill>
                <a:srgbClr val="4F81BD">
                  <a:lumMod val="60000"/>
                  <a:lumOff val="40000"/>
                  <a:alpha val="46000"/>
                </a:srgbClr>
              </a:solidFill>
              <a:ln w="12701">
                <a:solidFill>
                  <a:schemeClr val="accent1"/>
                </a:solidFill>
              </a:ln>
            </c:spPr>
            <c:txPr>
              <a:bodyPr/>
              <a:p>
                <a:pPr>
                  <a:defRPr sz="1200" b="1" i="0" u="none" strike="noStrike" baseline="0" smtId="4294967295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sz="1200" b="1" i="0" u="none" strike="noStrike" baseline="0" smtId="4294967295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</a:endParaR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numRef>
              <c:f>Лист1!$A$2:$A$30</c:f>
              <c:numCache>
                <c:formatCode>General</c:formatCode>
                <c:ptCount val="2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</c:numCache>
            </c:numRef>
          </c:cat>
          <c:val>
            <c:numRef>
              <c:f>Лист1!$B$2:$B$30</c:f>
              <c:numCache>
                <c:formatCode>General</c:formatCode>
                <c:ptCount val="29"/>
                <c:pt idx="0">
                  <c:v>6136</c:v>
                </c:pt>
                <c:pt idx="1">
                  <c:v>13602</c:v>
                </c:pt>
                <c:pt idx="2">
                  <c:v>14636</c:v>
                </c:pt>
                <c:pt idx="3">
                  <c:v>15319</c:v>
                </c:pt>
                <c:pt idx="4">
                  <c:v>16073</c:v>
                </c:pt>
                <c:pt idx="5">
                  <c:v>20591</c:v>
                </c:pt>
                <c:pt idx="6">
                  <c:v>27586</c:v>
                </c:pt>
                <c:pt idx="7">
                  <c:v>29400</c:v>
                </c:pt>
                <c:pt idx="8">
                  <c:v>29661</c:v>
                </c:pt>
                <c:pt idx="9">
                  <c:v>28693</c:v>
                </c:pt>
                <c:pt idx="10">
                  <c:v>30000</c:v>
                </c:pt>
                <c:pt idx="11">
                  <c:v>29649</c:v>
                </c:pt>
                <c:pt idx="12">
                  <c:v>30651</c:v>
                </c:pt>
                <c:pt idx="13">
                  <c:v>31459</c:v>
                </c:pt>
                <c:pt idx="14">
                  <c:v>33247</c:v>
                </c:pt>
                <c:pt idx="15">
                  <c:v>37051</c:v>
                </c:pt>
                <c:pt idx="16">
                  <c:v>41398</c:v>
                </c:pt>
                <c:pt idx="17">
                  <c:v>43183</c:v>
                </c:pt>
                <c:pt idx="18">
                  <c:v>43427</c:v>
                </c:pt>
                <c:pt idx="19">
                  <c:v>45653</c:v>
                </c:pt>
                <c:pt idx="20">
                  <c:v>51492</c:v>
                </c:pt>
                <c:pt idx="21">
                  <c:v>57623</c:v>
                </c:pt>
                <c:pt idx="22">
                  <c:v>61427</c:v>
                </c:pt>
                <c:pt idx="23">
                  <c:v>63501</c:v>
                </c:pt>
                <c:pt idx="24">
                  <c:v>57531</c:v>
                </c:pt>
                <c:pt idx="25">
                  <c:v>53636</c:v>
                </c:pt>
                <c:pt idx="26">
                  <c:v>50082</c:v>
                </c:pt>
                <c:pt idx="27">
                  <c:v>64357</c:v>
                </c:pt>
                <c:pt idx="28">
                  <c:v>66212</c:v>
                </c:pt>
              </c:numCache>
            </c:numRef>
          </c:val>
          <c:shape/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/>
        <c:gapDepth/>
        <c:shape/>
        <c:axId val="167852672"/>
        <c:axId val="167887232"/>
        <c:axId val="0"/>
      </c:bar3DChart>
      <c:catAx>
        <c:axId val="167852672"/>
        <c:scaling>
          <c:orientation/>
        </c:scaling>
        <c:delete val="0"/>
        <c:axPos val="b"/>
        <c:numFmt formatCode="General" sourceLinked="1"/>
        <c:majorTickMark val="out"/>
        <c:minorTickMark val="none"/>
        <c:txPr>
          <a:bodyPr rot="0" vert="horz"/>
          <a:p>
            <a:pPr>
              <a:defRPr sz="800" b="1" i="0" u="none" strike="noStrike" baseline="0" smtId="4294967295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sz="800" b="1" i="0" u="none" strike="noStrike" baseline="0" smtId="4294967295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c:txPr>
        <c:crossAx val="167887232"/>
        <c:crosses val="autoZero"/>
        <c:auto val="0"/>
        <c:lblAlgn val="ctr"/>
        <c:lblOffset/>
        <c:noMultiLvlLbl val="0"/>
      </c:catAx>
      <c:valAx>
        <c:axId val="167887232"/>
        <c:scaling>
          <c:orientation/>
        </c:scaling>
        <c:delete val="0"/>
        <c:axPos val="l"/>
        <c:majorGridlines/>
        <c:numFmt formatCode="General" sourceLinked="1"/>
        <c:majorTickMark val="out"/>
        <c:minorTickMark val="none"/>
        <c:txPr>
          <a:bodyPr rot="0" vert="horz"/>
          <a:p>
            <a:pPr>
              <a:defRPr sz="1200" b="0" i="0" u="none" strike="noStrike" baseline="0" smtId="4294967295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sz="1200" b="0" i="0" u="none" strike="noStrike" baseline="0" smtId="4294967295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c:txPr>
        <c:crossAx val="167852672"/>
        <c:crosses val="autoZero"/>
        <c:crossBetween val="between"/>
      </c:valAx>
      <c:sp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8100000" scaled="0"/>
        </a:gradFill>
        <a:ln w="25401">
          <a:noFill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1"/>
  </c:chart>
  <c:txPr>
    <a:bodyPr/>
    <a:p>
      <a:pPr>
        <a:defRPr sz="1200" b="0" i="0" u="none" strike="noStrike" baseline="0" smtId="4294967295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sz="1200" b="0" i="0" u="none" strike="noStrike" baseline="0" smtId="4294967295">
        <a:solidFill>
          <a:srgbClr val="000000"/>
        </a:solidFill>
        <a:latin typeface="Times New Roman"/>
        <a:ea typeface="Times New Roman"/>
        <a:cs typeface="Times New Roman"/>
      </a:endParaRPr>
    </a:p>
  </c:txPr>
  <c:externalData r:id="rId1"/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ysClr val="windowText" lastClr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 sz="1200" smtClean="0">
                <a:solidFill>
                  <a:sysClr val="windowText" lastClr="000000"/>
                </a:solidFill>
              </a:rPr>
              <a:t>Оборот розничной торговли субъектов малого предпринимательства по годам, млн. руб.   </a:t>
            </a:r>
          </a:p>
        </c:rich>
      </c:tx>
      <c:layout>
        <c:manualLayout>
          <c:xMode val="edge"/>
          <c:yMode val="edge"/>
          <c:x val="0.13686111569404602"/>
          <c:y val="0.060469470918178558"/>
        </c:manualLayout>
      </c:layout>
      <c:overlay val="0"/>
    </c:title>
    <c:autoTitleDeleted val="0"/>
    <c:view3D>
      <c:rotX/>
      <c:rotY/>
      <c:rAngAx val="1"/>
    </c:view3D>
    <c:plotArea>
      <c:layout>
        <c:manualLayout>
          <c:layoutTarget val="inner"/>
          <c:xMode val="edge"/>
          <c:yMode val="edge"/>
          <c:x val="0.059596087783575058"/>
          <c:y val="0.22123567759990692"/>
          <c:w val="0.936034083366394"/>
          <c:h val="0.6578145623207092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Динамика оборота организаций малого бизнеса, млн. руб.</c:v>
                </c:pt>
              </c:strCache>
            </c:strRef>
          </c:tx>
          <c:spPr>
            <a:gradFill flip="none" rotWithShape="1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0" scaled="0"/>
            </a:gradFill>
          </c:spPr>
          <c:invertIfNegative val="0"/>
          <c:dLbls>
            <c:dLbl>
              <c:idx val="0"/>
              <c:layout>
                <c:manualLayout>
                  <c:x val="0.020322991535067558"/>
                  <c:y val="-0.241247162222862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layout>
                <c:manualLayout>
                  <c:x val="0.010978987440466881"/>
                  <c:y val="-0.204963862895965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layout>
                <c:manualLayout>
                  <c:x val="0.01306478027254343"/>
                  <c:y val="-0.234318211674690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layout>
                <c:manualLayout>
                  <c:x val="0.0087098535150289536"/>
                  <c:y val="-0.26242670416831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layout>
                <c:manualLayout>
                  <c:x val="0.010161495767533779"/>
                  <c:y val="-0.269324362277984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5"/>
              <c:layout>
                <c:manualLayout>
                  <c:x val="0.00504691619426012"/>
                  <c:y val="-0.336368769407272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6"/>
              <c:layout>
                <c:manualLayout>
                  <c:x val="0.00416655745357275"/>
                  <c:y val="-0.315597921609878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8"/>
              <c:layout>
                <c:manualLayout>
                  <c:x val="0"/>
                  <c:y val="-0.0657600089907646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9"/>
              <c:layout>
                <c:manualLayout>
                  <c:x val="0.010688837617635727"/>
                  <c:y val="-0.14857046306133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solidFill>
                <a:srgbClr val="4BACC6">
                  <a:lumMod val="40000"/>
                  <a:lumOff val="60000"/>
                  <a:alpha val="75000"/>
                </a:srgbClr>
              </a:solidFill>
              <a:ln>
                <a:solidFill>
                  <a:schemeClr val="accent1"/>
                </a:solidFill>
              </a:ln>
            </c:spPr>
            <c:txPr>
              <a:bodyPr/>
              <a:p>
                <a:pPr>
                  <a:defRPr sz="1200" b="1" smtId="4294967295">
                    <a:solidFill>
                      <a:sysClr val="windowText" lastClr="000000"/>
                    </a:solidFill>
                  </a:defRPr>
                </a:pPr>
                <a:endParaRPr sz="1200" b="1" smtId="4294967295">
                  <a:solidFill>
                    <a:sysClr val="windowText" lastClr="000000"/>
                  </a:solidFill>
                </a:endParaR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numRef>
              <c:f>Лист1!$A$2:$A$11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Лист1!$B$2:$B$11</c:f>
              <c:numCache>
                <c:formatCode>0.0</c:formatCode>
                <c:ptCount val="10"/>
                <c:pt idx="0">
                  <c:v>245.9</c:v>
                </c:pt>
                <c:pt idx="1">
                  <c:v>185.4</c:v>
                </c:pt>
                <c:pt idx="2">
                  <c:v>189.1</c:v>
                </c:pt>
                <c:pt idx="3">
                  <c:v>182.3</c:v>
                </c:pt>
                <c:pt idx="4">
                  <c:v>158.7</c:v>
                </c:pt>
                <c:pt idx="5">
                  <c:v>188.2</c:v>
                </c:pt>
                <c:pt idx="6">
                  <c:v>118.9</c:v>
                </c:pt>
                <c:pt idx="7">
                  <c:v>140.8</c:v>
                </c:pt>
                <c:pt idx="8">
                  <c:v>152.6</c:v>
                </c:pt>
                <c:pt idx="9">
                  <c:v>175.2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/>
        <c:gapDepth/>
        <c:shape val="cylinder"/>
        <c:axId val="172681088"/>
        <c:axId val="172682624"/>
        <c:axId val="0"/>
      </c:bar3DChart>
      <c:catAx>
        <c:axId val="172681088"/>
        <c:scaling>
          <c:orientation/>
        </c:scaling>
        <c:delete val="0"/>
        <c:axPos val="b"/>
        <c:numFmt formatCode="General" sourceLinked="1"/>
        <c:majorTickMark val="out"/>
        <c:minorTickMark val="none"/>
        <c:txPr>
          <a:bodyPr rot="-2700000" vert="horz"/>
          <a:p>
            <a:pPr>
              <a:defRPr sz="1200" b="1" i="0" u="none" strike="noStrike" baseline="0" smtId="4294967295">
                <a:solidFill>
                  <a:srgbClr val="003366"/>
                </a:solidFill>
                <a:latin typeface="Times New Roman"/>
                <a:ea typeface="Times New Roman"/>
                <a:cs typeface="Times New Roman"/>
              </a:defRPr>
            </a:pPr>
            <a:endParaRPr sz="1200" b="1" i="0" u="none" strike="noStrike" baseline="0" smtId="4294967295">
              <a:solidFill>
                <a:srgbClr val="003366"/>
              </a:solidFill>
              <a:latin typeface="Times New Roman"/>
              <a:ea typeface="Times New Roman"/>
              <a:cs typeface="Times New Roman"/>
            </a:endParaRPr>
          </a:p>
        </c:txPr>
        <c:crossAx val="172682624"/>
        <c:crosses val="autoZero"/>
        <c:auto val="0"/>
        <c:lblAlgn val="ctr"/>
        <c:lblOffset/>
        <c:noMultiLvlLbl val="0"/>
      </c:catAx>
      <c:valAx>
        <c:axId val="172682624"/>
        <c:scaling>
          <c:orientation/>
        </c:scaling>
        <c:delete val="0"/>
        <c:axPos val="l"/>
        <c:majorGridlines/>
        <c:numFmt formatCode="0.0" sourceLinked="1"/>
        <c:majorTickMark val="out"/>
        <c:minorTickMark val="none"/>
        <c:txPr>
          <a:bodyPr rot="0" vert="horz"/>
          <a:p>
            <a:pPr>
              <a:defRPr sz="1200" b="1" i="0" u="none" strike="noStrike" baseline="0" smtId="4294967295">
                <a:solidFill>
                  <a:srgbClr val="003366"/>
                </a:solidFill>
                <a:latin typeface="Times New Roman"/>
                <a:ea typeface="Times New Roman"/>
                <a:cs typeface="Times New Roman"/>
              </a:defRPr>
            </a:pPr>
            <a:endParaRPr sz="1200" b="1" i="0" u="none" strike="noStrike" baseline="0" smtId="4294967295">
              <a:solidFill>
                <a:srgbClr val="003366"/>
              </a:solidFill>
              <a:latin typeface="Times New Roman"/>
              <a:ea typeface="Times New Roman"/>
              <a:cs typeface="Times New Roman"/>
            </a:endParaRPr>
          </a:p>
        </c:txPr>
        <c:crossAx val="172681088"/>
        <c:crosses val="autoZero"/>
        <c:crossBetween val="between"/>
      </c:valAx>
      <c:spPr>
        <a:noFill/>
        <a:ln w="25369">
          <a:noFill/>
        </a:ln>
      </c:spPr>
    </c:plotArea>
    <c:plotVisOnly val="1"/>
    <c:dispBlanksAs val="gap"/>
    <c:showDLblsOverMax val="1"/>
  </c:chart>
  <c:spPr>
    <a:gradFill flip="none" rotWithShape="1"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18900000" scaled="1"/>
    </a:gradFill>
  </c:spPr>
  <c:txPr>
    <a:bodyPr/>
    <a:p>
      <a:pPr>
        <a:defRPr sz="1398" b="0" i="0" u="none" strike="noStrike" baseline="0" smtId="4294967295">
          <a:solidFill>
            <a:srgbClr val="FFFFFF"/>
          </a:solidFill>
          <a:latin typeface="Times New Roman"/>
          <a:ea typeface="Times New Roman"/>
          <a:cs typeface="Times New Roman"/>
        </a:defRPr>
      </a:pPr>
      <a:endParaRPr sz="1398" b="0" i="0" u="none" strike="noStrike" baseline="0" smtId="4294967295">
        <a:solidFill>
          <a:srgbClr val="FFFFFF"/>
        </a:solidFill>
        <a:latin typeface="Times New Roman"/>
        <a:ea typeface="Times New Roman"/>
        <a:cs typeface="Times New Roman"/>
      </a:endParaRPr>
    </a:p>
  </c:txPr>
  <c:externalData r:id="rId1"/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 sz="1300"/>
            </a:pPr>
            <a:r>
              <a:rPr lang="ru-RU" sz="1300"/>
              <a:t>Динамика инвестиций в основной капитал за счет всех источников финансирования </a:t>
            </a:r>
          </a:p>
          <a:p>
            <a:pPr>
              <a:defRPr sz="1300"/>
            </a:pPr>
            <a:r>
              <a:rPr lang="ru-RU" sz="1300" smtClean="0"/>
              <a:t>(без субъектов малого предпринимательства, млн</a:t>
            </a:r>
            <a:r>
              <a:rPr lang="ru-RU" sz="1300"/>
              <a:t>. руб</a:t>
            </a:r>
            <a:r>
              <a:rPr lang="ru-RU" sz="1300" smtClean="0"/>
              <a:t>.)</a:t>
            </a:r>
            <a:endParaRPr lang="ru-RU" sz="1300"/>
          </a:p>
        </c:rich>
      </c:tx>
      <c:layout>
        <c:manualLayout>
          <c:xMode val="edge"/>
          <c:yMode val="edge"/>
          <c:x val="0.15687523782253265"/>
          <c:y val="0.021022289991378784"/>
        </c:manualLayout>
      </c:layout>
      <c:overlay val="0"/>
    </c:title>
    <c:autoTitleDeleted val="0"/>
    <c:view3D>
      <c:rotX/>
      <c:rotY/>
      <c:rAngAx val="1"/>
    </c:view3D>
    <c:plotArea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layout>
                <c:manualLayout>
                  <c:x val="0"/>
                  <c:y val="-0.0607672631740570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layout>
                <c:manualLayout>
                  <c:x val="0"/>
                  <c:y val="-0.0810230150818824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5"/>
              <c:layout>
                <c:manualLayout>
                  <c:x val="0.0059304698370397091"/>
                  <c:y val="-0.00516132963821291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7"/>
              <c:layout>
                <c:manualLayout>
                  <c:x val="0.0022876951843500137"/>
                  <c:y val="-0.0573913045227527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solidFill>
                <a:schemeClr val="accent6">
                  <a:lumMod val="40000"/>
                  <a:lumOff val="60000"/>
                </a:schemeClr>
              </a:solidFill>
            </c:spPr>
            <c:txPr>
              <a:bodyPr/>
              <a:p>
                <a:pPr>
                  <a:defRPr sz="1000" b="1" baseline="0" smtId="4294967295"/>
                </a:pPr>
                <a:endParaRPr sz="1000" b="1" baseline="0" smtId="4294967295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Лист1!$B$2:$B$10</c:f>
              <c:numCache>
                <c:formatCode>0.0</c:formatCode>
                <c:ptCount val="9"/>
                <c:pt idx="0">
                  <c:v>6619</c:v>
                </c:pt>
                <c:pt idx="1">
                  <c:v>18003.6</c:v>
                </c:pt>
                <c:pt idx="2">
                  <c:v>17497.3</c:v>
                </c:pt>
                <c:pt idx="3">
                  <c:v>17356.1</c:v>
                </c:pt>
                <c:pt idx="4">
                  <c:v>25136</c:v>
                </c:pt>
                <c:pt idx="5">
                  <c:v>26289.29</c:v>
                </c:pt>
                <c:pt idx="6">
                  <c:v>20871.2</c:v>
                </c:pt>
                <c:pt idx="7">
                  <c:v>31101.1</c:v>
                </c:pt>
                <c:pt idx="8">
                  <c:v>51413.9</c:v>
                </c:pt>
              </c:numCache>
            </c:numRef>
          </c:val>
          <c:shape val="cone"/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/>
        <c:gapDepth/>
        <c:shape val="cone"/>
        <c:axId val="184679040"/>
        <c:axId val="128123264"/>
        <c:axId val="0"/>
      </c:bar3DChart>
      <c:catAx>
        <c:axId val="184679040"/>
        <c:scaling>
          <c:orientation/>
        </c:scaling>
        <c:delete val="0"/>
        <c:axPos val="b"/>
        <c:numFmt formatCode="General" sourceLinked="1"/>
        <c:majorTickMark val="out"/>
        <c:minorTickMark val="none"/>
        <c:crossAx val="128123264"/>
        <c:crosses val="autoZero"/>
        <c:auto val="0"/>
        <c:lblAlgn val="ctr"/>
        <c:lblOffset/>
        <c:noMultiLvlLbl val="0"/>
      </c:catAx>
      <c:valAx>
        <c:axId val="128123264"/>
        <c:scaling>
          <c:orientation/>
        </c:scaling>
        <c:delete val="0"/>
        <c:axPos val="l"/>
        <c:majorGridlines/>
        <c:numFmt formatCode="0.0" sourceLinked="1"/>
        <c:majorTickMark val="out"/>
        <c:minorTickMark val="none"/>
        <c:crossAx val="184679040"/>
        <c:crosses val="autoZero"/>
        <c:crossBetween val="between"/>
      </c:valAx>
      <c:spPr>
        <a:solidFill>
          <a:schemeClr val="accent4">
            <a:lumMod val="60000"/>
            <a:lumOff val="40000"/>
          </a:schemeClr>
        </a:solidFill>
        <a:ln w="25404">
          <a:noFill/>
        </a:ln>
      </c:spPr>
    </c:plotArea>
    <c:plotVisOnly val="1"/>
    <c:dispBlanksAs val="gap"/>
    <c:showDLblsOverMax val="1"/>
  </c:chart>
  <c:spPr>
    <a:solidFill>
      <a:srgbClr val="8064A2">
        <a:lumMod val="60000"/>
        <a:lumOff val="40000"/>
      </a:srgbClr>
    </a:solidFill>
  </c:spPr>
  <c:txPr>
    <a:bodyPr/>
    <a:p>
      <a:pPr>
        <a:defRPr sz="900" smtId="4294967295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sz="900" smtId="4294967295">
        <a:solidFill>
          <a:schemeClr val="tx1"/>
        </a:solidFill>
        <a:latin typeface="Times New Roman" pitchFamily="18" charset="0"/>
        <a:cs typeface="Times New Roman" pitchFamily="18" charset="0"/>
      </a:endParaRPr>
    </a:p>
  </c:txPr>
  <c:externalData r:id="rId1"/>
</c:chartSpace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499FC1E6-060E-4739-B630-B305DCF3234E}" type="doc">
      <dgm:prSet loTypeId="urn:microsoft.com/office/officeart/2005/8/layout/radial1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D8E7C2D-506F-4411-BD9E-1D7E0AC5E51A}" type="parTrans" cxnId="{66C77013-8210-487B-ACA2-518C2A8B61CF}">
      <dgm:prSet/>
      <dgm:spPr/>
      <dgm:t>
        <a:bodyPr/>
        <a:lstStyle/>
        <a:p>
          <a:endParaRPr lang="ru-RU"/>
        </a:p>
      </dgm:t>
    </dgm:pt>
    <dgm:pt modelId="{FDF79124-1D7A-4B76-BE93-9E2AE1C6A8BF}">
      <dgm:prSet phldrT="[Текст]" custT="1"/>
      <dgm:spPr/>
      <dgm:t>
        <a:bodyPr/>
        <a:lstStyle/>
        <a:p>
          <a:r>
            <a:rPr lang="ru-RU" sz="1400" b="1" u="sng" smtClean="0">
              <a:effectLst/>
              <a:latin typeface="Times New Roman" pitchFamily="18" charset="0"/>
              <a:cs typeface="Times New Roman" pitchFamily="18" charset="0"/>
            </a:rPr>
            <a:t>Структура отгруженных товаров собственного производства, выполненных работ  и услуг по отраслям экономики, в %</a:t>
          </a:r>
          <a:endParaRPr lang="ru-RU" sz="1400" b="1" u="sng">
            <a:effectLst/>
          </a:endParaRPr>
        </a:p>
      </dgm:t>
    </dgm:pt>
    <dgm:pt modelId="{38AC68A0-AB85-4E20-AC71-71A0EAB5F79E}" type="parTrans" cxnId="{DA60CEDE-5863-4807-AE95-DB3533DD8984}">
      <dgm:prSet/>
      <dgm:spPr/>
      <dgm:t>
        <a:bodyPr/>
        <a:lstStyle/>
        <a:p>
          <a:endParaRPr lang="ru-RU"/>
        </a:p>
      </dgm:t>
    </dgm:pt>
    <dgm:pt modelId="{E9E99BC9-3D72-44F1-86C4-D790D0838376}">
      <dgm:prSet phldrT="[Текст]" custT="1"/>
      <dgm:spPr/>
      <dgm:t>
        <a:bodyPr/>
        <a:lstStyle/>
        <a:p>
          <a:r>
            <a:rPr lang="ru-RU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Добыча полезных ископаемых</a:t>
          </a:r>
        </a:p>
        <a:p>
          <a:r>
            <a:rPr lang="ru-RU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98,5 %</a:t>
          </a:r>
          <a:endParaRPr lang="ru-RU" sz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52B7D1-E494-46DC-B27E-5D869F51A3C1}" type="sibTrans" cxnId="{DA60CEDE-5863-4807-AE95-DB3533DD8984}">
      <dgm:prSet/>
      <dgm:spPr/>
      <dgm:t>
        <a:bodyPr/>
        <a:lstStyle/>
        <a:p>
          <a:endParaRPr lang="ru-RU"/>
        </a:p>
      </dgm:t>
    </dgm:pt>
    <dgm:pt modelId="{0AE56B72-D99A-43A3-AA1C-F26806C22F2C}" type="parTrans" cxnId="{DEB319B4-490C-46E6-A902-D5C5D5991926}">
      <dgm:prSet/>
      <dgm:spPr/>
      <dgm:t>
        <a:bodyPr/>
        <a:lstStyle/>
        <a:p>
          <a:endParaRPr lang="ru-RU"/>
        </a:p>
      </dgm:t>
    </dgm:pt>
    <dgm:pt modelId="{1306BAA2-ED7A-428C-B808-6386F803857B}">
      <dgm:prSet custT="1"/>
      <dgm:spPr/>
      <dgm:t>
        <a:bodyPr/>
        <a:lstStyle/>
        <a:p>
          <a:r>
            <a:rPr lang="ru-RU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Производство и распределение энергетических ресурсов</a:t>
          </a:r>
        </a:p>
        <a:p>
          <a:r>
            <a:rPr lang="ru-RU" sz="12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0,2%</a:t>
          </a:r>
          <a:endParaRPr lang="ru-RU" sz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0FA0EA-C8E0-4A84-AEED-73E26C6ADBC1}" type="sibTrans" cxnId="{DEB319B4-490C-46E6-A902-D5C5D5991926}">
      <dgm:prSet/>
      <dgm:spPr/>
      <dgm:t>
        <a:bodyPr/>
        <a:lstStyle/>
        <a:p>
          <a:endParaRPr lang="ru-RU"/>
        </a:p>
      </dgm:t>
    </dgm:pt>
    <dgm:pt modelId="{7227AF13-B8A0-4AB9-9DC8-C0CA13498097}" type="parTrans" cxnId="{CC04E227-109F-40CB-84EB-D428F7189128}">
      <dgm:prSet/>
      <dgm:spPr/>
      <dgm:t>
        <a:bodyPr/>
        <a:lstStyle/>
        <a:p>
          <a:endParaRPr lang="ru-RU"/>
        </a:p>
      </dgm:t>
    </dgm:pt>
    <dgm:pt modelId="{A8FEBC1F-6717-415E-8A7E-A019ACED58E0}">
      <dgm:prSet phldrT="[Текст]" custT="1"/>
      <dgm:spPr/>
      <dgm:t>
        <a:bodyPr/>
        <a:lstStyle/>
        <a:p>
          <a:r>
            <a:rPr lang="ru-RU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Обрабатывающие производства</a:t>
          </a:r>
        </a:p>
        <a:p>
          <a:r>
            <a:rPr lang="ru-RU" sz="12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1,0 %</a:t>
          </a:r>
          <a:endParaRPr lang="ru-RU" sz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0D4C2D-1F28-430B-8437-B27179EAAD05}" type="sibTrans" cxnId="{CC04E227-109F-40CB-84EB-D428F7189128}">
      <dgm:prSet/>
      <dgm:spPr/>
      <dgm:t>
        <a:bodyPr/>
        <a:lstStyle/>
        <a:p>
          <a:endParaRPr lang="ru-RU"/>
        </a:p>
      </dgm:t>
    </dgm:pt>
    <dgm:pt modelId="{5434359F-7361-4FB1-A084-A56794F4A28D}" type="parTrans" cxnId="{EF0B4A36-8F41-4942-AECE-3800AAED5FF4}">
      <dgm:prSet/>
      <dgm:spPr/>
      <dgm:t>
        <a:bodyPr/>
        <a:lstStyle/>
        <a:p>
          <a:endParaRPr lang="ru-RU"/>
        </a:p>
      </dgm:t>
    </dgm:pt>
    <dgm:pt modelId="{A4338245-ACDB-4684-B824-684527DBBBA1}">
      <dgm:prSet phldrT="[Текст]" custT="1"/>
      <dgm:spPr/>
      <dgm:t>
        <a:bodyPr/>
        <a:lstStyle/>
        <a:p>
          <a:r>
            <a:rPr lang="ru-RU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Прочие</a:t>
          </a:r>
        </a:p>
        <a:p>
          <a:r>
            <a:rPr lang="ru-RU" sz="12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0,1 %</a:t>
          </a:r>
          <a:endParaRPr lang="ru-RU" sz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A37D28-9045-4711-884A-131F0D621B8F}" type="sibTrans" cxnId="{EF0B4A36-8F41-4942-AECE-3800AAED5FF4}">
      <dgm:prSet/>
      <dgm:spPr/>
      <dgm:t>
        <a:bodyPr/>
        <a:lstStyle/>
        <a:p>
          <a:endParaRPr lang="ru-RU"/>
        </a:p>
      </dgm:t>
    </dgm:pt>
    <dgm:pt modelId="{564F5C66-605C-4BE2-8335-2A96E5B7282C}" type="parTrans" cxnId="{F86159A1-4942-4DE1-BF77-8FFD855B2DF0}">
      <dgm:prSet/>
      <dgm:spPr/>
      <dgm:t>
        <a:bodyPr/>
        <a:lstStyle/>
        <a:p>
          <a:endParaRPr lang="ru-RU"/>
        </a:p>
      </dgm:t>
    </dgm:pt>
    <dgm:pt modelId="{F324154D-F78C-4F84-93E7-25E6A7DD5E84}">
      <dgm:prSet phldrT="[Текст]" custT="1"/>
      <dgm:spPr/>
      <dgm:t>
        <a:bodyPr/>
        <a:lstStyle/>
        <a:p>
          <a:r>
            <a:rPr lang="ru-RU" sz="12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Водоснабжение, водоотведение, организация сбора и утилизация отходов</a:t>
          </a:r>
        </a:p>
        <a:p>
          <a:r>
            <a:rPr lang="ru-RU" sz="1200" b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0,2 %</a:t>
          </a:r>
          <a:endParaRPr lang="ru-RU" sz="1200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132E60-AA52-43F6-8DC7-444E92EB6C94}" type="sibTrans" cxnId="{F86159A1-4942-4DE1-BF77-8FFD855B2DF0}">
      <dgm:prSet/>
      <dgm:spPr/>
      <dgm:t>
        <a:bodyPr/>
        <a:lstStyle/>
        <a:p>
          <a:endParaRPr lang="ru-RU"/>
        </a:p>
      </dgm:t>
    </dgm:pt>
    <dgm:pt modelId="{11EC909D-CC12-42E9-897E-17511D7D38BD}" type="sibTrans" cxnId="{66C77013-8210-487B-ACA2-518C2A8B61CF}">
      <dgm:prSet/>
      <dgm:spPr/>
      <dgm:t>
        <a:bodyPr/>
        <a:lstStyle/>
        <a:p>
          <a:endParaRPr lang="ru-RU"/>
        </a:p>
      </dgm:t>
    </dgm:pt>
    <dgm:pt modelId="{1EE572AF-BFBA-44A1-9D41-3220F4BD5F52}" type="pres">
      <dgm:prSet presAssocID="{499FC1E6-060E-4739-B630-B305DCF3234E}" presName="cycle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169232-D6CD-43EB-AD79-D2D18AAAD512}" type="pres">
      <dgm:prSet presAssocID="{FDF79124-1D7A-4B76-BE93-9E2AE1C6A8BF}" presName="centerShape" presStyleLbl="node0" presStyleCnt="1" custScaleX="151919" custScaleY="141998"/>
      <dgm:spPr/>
      <dgm:t>
        <a:bodyPr/>
        <a:lstStyle/>
        <a:p>
          <a:endParaRPr lang="ru-RU"/>
        </a:p>
      </dgm:t>
    </dgm:pt>
    <dgm:pt modelId="{C2CD5156-E6CC-4DD7-8DCA-F8FB381B3A16}" type="pres">
      <dgm:prSet presAssocID="{38AC68A0-AB85-4E20-AC71-71A0EAB5F79E}" presName="Name9" presStyleLbl="parChTrans1D2" presStyleCnt="5"/>
      <dgm:spPr/>
      <dgm:t>
        <a:bodyPr/>
        <a:lstStyle/>
        <a:p>
          <a:endParaRPr lang="ru-RU"/>
        </a:p>
      </dgm:t>
    </dgm:pt>
    <dgm:pt modelId="{843B3E76-1B78-4D1F-B043-1F3CF16FF35B}" type="pres">
      <dgm:prSet presAssocID="{38AC68A0-AB85-4E20-AC71-71A0EAB5F79E}" presName="connTx" presStyleLbl="parChTrans2D2" presStyleCnt="5"/>
      <dgm:spPr/>
      <dgm:t>
        <a:bodyPr/>
        <a:lstStyle/>
        <a:p>
          <a:endParaRPr lang="ru-RU"/>
        </a:p>
      </dgm:t>
    </dgm:pt>
    <dgm:pt modelId="{8DE33A7B-9953-46A5-9FD5-C4837686493E}" type="pres">
      <dgm:prSet presAssocID="{E9E99BC9-3D72-44F1-86C4-D790D0838376}" presName="node" presStyleLbl="node1" presStyleCnt="5" custScaleX="112155" custScaleY="1121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BE43DB-634F-4DEB-9D50-E45914FF1188}" type="pres">
      <dgm:prSet presAssocID="{0AE56B72-D99A-43A3-AA1C-F26806C22F2C}" presName="Name9" presStyleLbl="parChTrans1D2" presStyleIdx="1" presStyleCnt="5"/>
      <dgm:spPr/>
      <dgm:t>
        <a:bodyPr/>
        <a:lstStyle/>
        <a:p>
          <a:endParaRPr lang="ru-RU"/>
        </a:p>
      </dgm:t>
    </dgm:pt>
    <dgm:pt modelId="{D30C24E8-CBA8-47CC-9CCA-A4066670640A}" type="pres">
      <dgm:prSet presAssocID="{0AE56B72-D99A-43A3-AA1C-F26806C22F2C}" presName="connTx" presStyleLbl="parChTrans2D2" presStyleIdx="1" presStyleCnt="5"/>
      <dgm:spPr/>
      <dgm:t>
        <a:bodyPr/>
        <a:lstStyle/>
        <a:p>
          <a:endParaRPr lang="ru-RU"/>
        </a:p>
      </dgm:t>
    </dgm:pt>
    <dgm:pt modelId="{5157FF1B-E713-4B1A-A40B-16D6D6A44591}" type="pres">
      <dgm:prSet presAssocID="{1306BAA2-ED7A-428C-B808-6386F803857B}" presName="node" presStyleLbl="node1" presStyleIdx="1" presStyleCnt="5" custScaleX="112566" custScaleY="112566" custRadScaleRad="112490" custRadScaleInc="1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D0068-B480-4D84-A447-86C651C42CEF}" type="pres">
      <dgm:prSet presAssocID="{7227AF13-B8A0-4AB9-9DC8-C0CA13498097}" presName="Name9" presStyleLbl="parChTrans1D2" presStyleIdx="2" presStyleCnt="5"/>
      <dgm:spPr/>
      <dgm:t>
        <a:bodyPr/>
        <a:lstStyle/>
        <a:p>
          <a:endParaRPr lang="ru-RU"/>
        </a:p>
      </dgm:t>
    </dgm:pt>
    <dgm:pt modelId="{28BE1E42-4251-4194-A005-9878F68B2B4B}" type="pres">
      <dgm:prSet presAssocID="{7227AF13-B8A0-4AB9-9DC8-C0CA13498097}" presName="connTx" presStyleLbl="parChTrans2D2" presStyleIdx="2" presStyleCnt="5"/>
      <dgm:spPr/>
      <dgm:t>
        <a:bodyPr/>
        <a:lstStyle/>
        <a:p>
          <a:endParaRPr lang="ru-RU"/>
        </a:p>
      </dgm:t>
    </dgm:pt>
    <dgm:pt modelId="{88533722-ACC7-4786-ABE9-A55EF4F30063}" type="pres">
      <dgm:prSet presAssocID="{A8FEBC1F-6717-415E-8A7E-A019ACED58E0}" presName="node" presStyleLbl="node1" presStyleIdx="2" presStyleCnt="5" custScaleX="114145" custScaleY="114145" custRadScaleRad="118843" custRadScaleInc="-2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D4C99-B6FA-4623-8233-E3051BC3C397}" type="pres">
      <dgm:prSet presAssocID="{5434359F-7361-4FB1-A084-A56794F4A28D}" presName="Name9" presStyleLbl="parChTrans1D2" presStyleIdx="3" presStyleCnt="5"/>
      <dgm:spPr/>
      <dgm:t>
        <a:bodyPr/>
        <a:lstStyle/>
        <a:p>
          <a:endParaRPr lang="ru-RU"/>
        </a:p>
      </dgm:t>
    </dgm:pt>
    <dgm:pt modelId="{147D92EF-404A-43D4-B77D-B0472931F085}" type="pres">
      <dgm:prSet presAssocID="{5434359F-7361-4FB1-A084-A56794F4A28D}" presName="connTx" presStyleLbl="parChTrans2D2" presStyleIdx="3" presStyleCnt="5"/>
      <dgm:spPr/>
      <dgm:t>
        <a:bodyPr/>
        <a:lstStyle/>
        <a:p>
          <a:endParaRPr lang="ru-RU"/>
        </a:p>
      </dgm:t>
    </dgm:pt>
    <dgm:pt modelId="{D3297DDD-AC52-4C0B-A043-105A900310C3}" type="pres">
      <dgm:prSet presAssocID="{A4338245-ACDB-4684-B824-684527DBBBA1}" presName="node" presStyleLbl="node1" presStyleIdx="3" presStyleCnt="5" custScaleX="114632" custScaleY="114632" custRadScaleRad="113504" custRadScaleInc="-2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87458-DB01-4022-8C45-6A01B6A5AAC4}" type="pres">
      <dgm:prSet presAssocID="{564F5C66-605C-4BE2-8335-2A96E5B7282C}" presName="Name9" presStyleLbl="parChTrans1D2" presStyleIdx="4" presStyleCnt="5"/>
      <dgm:spPr/>
      <dgm:t>
        <a:bodyPr/>
        <a:lstStyle/>
        <a:p>
          <a:endParaRPr lang="ru-RU"/>
        </a:p>
      </dgm:t>
    </dgm:pt>
    <dgm:pt modelId="{EAA12417-F6B8-4FF6-B34E-AC0CB79F8A75}" type="pres">
      <dgm:prSet presAssocID="{564F5C66-605C-4BE2-8335-2A96E5B7282C}" presName="connTx" presStyleLbl="parChTrans2D2" presStyleIdx="4" presStyleCnt="5"/>
      <dgm:spPr/>
      <dgm:t>
        <a:bodyPr/>
        <a:lstStyle/>
        <a:p>
          <a:endParaRPr lang="ru-RU"/>
        </a:p>
      </dgm:t>
    </dgm:pt>
    <dgm:pt modelId="{62D01341-23AB-45D6-A885-8C54D73518A9}" type="pres">
      <dgm:prSet presAssocID="{F324154D-F78C-4F84-93E7-25E6A7DD5E84}" presName="node" presStyleLbl="node1" presStyleIdx="4" presStyleCnt="5" custScaleX="114213" custScaleY="114213" custRadScaleRad="119088" custRadScaleInc="5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C77013-8210-487B-ACA2-518C2A8B61CF}" srcId="{499FC1E6-060E-4739-B630-B305DCF3234E}" destId="{FDF79124-1D7A-4B76-BE93-9E2AE1C6A8BF}" srcOrd="0" destOrd="0" parTransId="{ED8E7C2D-506F-4411-BD9E-1D7E0AC5E51A}" sibTransId="{11EC909D-CC12-42E9-897E-17511D7D38BD}"/>
    <dgm:cxn modelId="{DA60CEDE-5863-4807-AE95-DB3533DD8984}" srcId="{FDF79124-1D7A-4B76-BE93-9E2AE1C6A8BF}" destId="{E9E99BC9-3D72-44F1-86C4-D790D0838376}" srcOrd="0" destOrd="0" parTransId="{38AC68A0-AB85-4E20-AC71-71A0EAB5F79E}" sibTransId="{3052B7D1-E494-46DC-B27E-5D869F51A3C1}"/>
    <dgm:cxn modelId="{DEB319B4-490C-46E6-A902-D5C5D5991926}" srcId="{FDF79124-1D7A-4B76-BE93-9E2AE1C6A8BF}" destId="{1306BAA2-ED7A-428C-B808-6386F803857B}" srcOrd="1" destOrd="0" parTransId="{0AE56B72-D99A-43A3-AA1C-F26806C22F2C}" sibTransId="{E10FA0EA-C8E0-4A84-AEED-73E26C6ADBC1}"/>
    <dgm:cxn modelId="{CC04E227-109F-40CB-84EB-D428F7189128}" srcId="{FDF79124-1D7A-4B76-BE93-9E2AE1C6A8BF}" destId="{A8FEBC1F-6717-415E-8A7E-A019ACED58E0}" srcOrd="2" destOrd="0" parTransId="{7227AF13-B8A0-4AB9-9DC8-C0CA13498097}" sibTransId="{D90D4C2D-1F28-430B-8437-B27179EAAD05}"/>
    <dgm:cxn modelId="{EF0B4A36-8F41-4942-AECE-3800AAED5FF4}" srcId="{FDF79124-1D7A-4B76-BE93-9E2AE1C6A8BF}" destId="{A4338245-ACDB-4684-B824-684527DBBBA1}" srcOrd="3" destOrd="0" parTransId="{5434359F-7361-4FB1-A084-A56794F4A28D}" sibTransId="{89A37D28-9045-4711-884A-131F0D621B8F}"/>
    <dgm:cxn modelId="{F86159A1-4942-4DE1-BF77-8FFD855B2DF0}" srcId="{FDF79124-1D7A-4B76-BE93-9E2AE1C6A8BF}" destId="{F324154D-F78C-4F84-93E7-25E6A7DD5E84}" srcOrd="4" destOrd="0" parTransId="{564F5C66-605C-4BE2-8335-2A96E5B7282C}" sibTransId="{01132E60-AA52-43F6-8DC7-444E92EB6C94}"/>
    <dgm:cxn modelId="{4DFBD14E-BB5D-4A17-A480-B2A095C6563B}" type="presOf" srcId="{499FC1E6-060E-4739-B630-B305DCF3234E}" destId="{1EE572AF-BFBA-44A1-9D41-3220F4BD5F52}" srcOrd="0" destOrd="0" presId="urn:microsoft.com/office/officeart/2005/8/layout/radial1"/>
    <dgm:cxn modelId="{B91D7E2B-2756-4937-BB02-83DE7F4B9C94}" type="presParOf" srcId="{1EE572AF-BFBA-44A1-9D41-3220F4BD5F52}" destId="{4F169232-D6CD-43EB-AD79-D2D18AAAD512}" srcOrd="0" destOrd="0" presId="urn:microsoft.com/office/officeart/2005/8/layout/radial1"/>
    <dgm:cxn modelId="{7B2D598D-0EC8-45C5-8A6A-990E8840E61B}" type="presOf" srcId="{FDF79124-1D7A-4B76-BE93-9E2AE1C6A8BF}" destId="{4F169232-D6CD-43EB-AD79-D2D18AAAD512}" srcOrd="0" destOrd="0" presId="urn:microsoft.com/office/officeart/2005/8/layout/radial1"/>
    <dgm:cxn modelId="{F3F3BE51-333D-4652-9DFE-89DA601FAFC8}" type="presParOf" srcId="{1EE572AF-BFBA-44A1-9D41-3220F4BD5F52}" destId="{C2CD5156-E6CC-4DD7-8DCA-F8FB381B3A16}" srcOrd="1" destOrd="0" presId="urn:microsoft.com/office/officeart/2005/8/layout/radial1"/>
    <dgm:cxn modelId="{6BD32CCF-5B22-488E-8CB9-263A86683740}" type="presOf" srcId="{38AC68A0-AB85-4E20-AC71-71A0EAB5F79E}" destId="{C2CD5156-E6CC-4DD7-8DCA-F8FB381B3A16}" srcOrd="0" destOrd="0" presId="urn:microsoft.com/office/officeart/2005/8/layout/radial1"/>
    <dgm:cxn modelId="{48C1CC0B-6952-4E3F-98EA-41E0F195820F}" type="presParOf" srcId="{C2CD5156-E6CC-4DD7-8DCA-F8FB381B3A16}" destId="{843B3E76-1B78-4D1F-B043-1F3CF16FF35B}" srcOrd="0" destOrd="0" presId="urn:microsoft.com/office/officeart/2005/8/layout/radial1"/>
    <dgm:cxn modelId="{1814B4AF-1C1A-4755-8771-D793F8ED37A1}" type="presOf" srcId="{38AC68A0-AB85-4E20-AC71-71A0EAB5F79E}" destId="{843B3E76-1B78-4D1F-B043-1F3CF16FF35B}" srcOrd="1" destOrd="0" presId="urn:microsoft.com/office/officeart/2005/8/layout/radial1"/>
    <dgm:cxn modelId="{F9B5B87E-88F9-45D6-A250-29F7F11327EB}" type="presParOf" srcId="{1EE572AF-BFBA-44A1-9D41-3220F4BD5F52}" destId="{8DE33A7B-9953-46A5-9FD5-C4837686493E}" srcOrd="2" destOrd="0" presId="urn:microsoft.com/office/officeart/2005/8/layout/radial1"/>
    <dgm:cxn modelId="{9C806A53-0AAE-4D07-883D-3CC6FA67236D}" type="presOf" srcId="{E9E99BC9-3D72-44F1-86C4-D790D0838376}" destId="{8DE33A7B-9953-46A5-9FD5-C4837686493E}" srcOrd="0" destOrd="0" presId="urn:microsoft.com/office/officeart/2005/8/layout/radial1"/>
    <dgm:cxn modelId="{865842C4-B4B5-4087-9C73-C412EBC2D359}" type="presParOf" srcId="{1EE572AF-BFBA-44A1-9D41-3220F4BD5F52}" destId="{BBBE43DB-634F-4DEB-9D50-E45914FF1188}" srcOrd="3" destOrd="0" presId="urn:microsoft.com/office/officeart/2005/8/layout/radial1"/>
    <dgm:cxn modelId="{6D711F44-4B0A-4D54-81ED-89C03160841D}" type="presOf" srcId="{0AE56B72-D99A-43A3-AA1C-F26806C22F2C}" destId="{BBBE43DB-634F-4DEB-9D50-E45914FF1188}" srcOrd="0" destOrd="0" presId="urn:microsoft.com/office/officeart/2005/8/layout/radial1"/>
    <dgm:cxn modelId="{0DCF4B5B-498A-4640-BF82-AE85CF30AC0A}" type="presParOf" srcId="{BBBE43DB-634F-4DEB-9D50-E45914FF1188}" destId="{D30C24E8-CBA8-47CC-9CCA-A4066670640A}" srcOrd="0" destOrd="0" presId="urn:microsoft.com/office/officeart/2005/8/layout/radial1"/>
    <dgm:cxn modelId="{96394B73-AA83-4497-99A4-BA6D3D3CC5DD}" type="presOf" srcId="{0AE56B72-D99A-43A3-AA1C-F26806C22F2C}" destId="{D30C24E8-CBA8-47CC-9CCA-A4066670640A}" srcOrd="1" destOrd="0" presId="urn:microsoft.com/office/officeart/2005/8/layout/radial1"/>
    <dgm:cxn modelId="{82EDB006-FBF8-4B8D-B731-085FE2542F59}" type="presParOf" srcId="{1EE572AF-BFBA-44A1-9D41-3220F4BD5F52}" destId="{5157FF1B-E713-4B1A-A40B-16D6D6A44591}" srcOrd="4" destOrd="0" presId="urn:microsoft.com/office/officeart/2005/8/layout/radial1"/>
    <dgm:cxn modelId="{0BED04C7-BF22-4789-A169-04190E321A65}" type="presOf" srcId="{1306BAA2-ED7A-428C-B808-6386F803857B}" destId="{5157FF1B-E713-4B1A-A40B-16D6D6A44591}" srcOrd="0" destOrd="0" presId="urn:microsoft.com/office/officeart/2005/8/layout/radial1"/>
    <dgm:cxn modelId="{6970ACBD-345A-493E-A9AF-F45EC09E98FC}" type="presParOf" srcId="{1EE572AF-BFBA-44A1-9D41-3220F4BD5F52}" destId="{8A0D0068-B480-4D84-A447-86C651C42CEF}" srcOrd="5" destOrd="0" presId="urn:microsoft.com/office/officeart/2005/8/layout/radial1"/>
    <dgm:cxn modelId="{A90B8008-FB42-4C1D-890E-6D1CBA67400B}" type="presOf" srcId="{7227AF13-B8A0-4AB9-9DC8-C0CA13498097}" destId="{8A0D0068-B480-4D84-A447-86C651C42CEF}" srcOrd="0" destOrd="0" presId="urn:microsoft.com/office/officeart/2005/8/layout/radial1"/>
    <dgm:cxn modelId="{F0E2AB63-7673-46D9-B224-9D98633EF7DB}" type="presParOf" srcId="{8A0D0068-B480-4D84-A447-86C651C42CEF}" destId="{28BE1E42-4251-4194-A005-9878F68B2B4B}" srcOrd="0" destOrd="0" presId="urn:microsoft.com/office/officeart/2005/8/layout/radial1"/>
    <dgm:cxn modelId="{1B443D30-A245-456C-93F2-1B96EC8D948B}" type="presOf" srcId="{7227AF13-B8A0-4AB9-9DC8-C0CA13498097}" destId="{28BE1E42-4251-4194-A005-9878F68B2B4B}" srcOrd="1" destOrd="0" presId="urn:microsoft.com/office/officeart/2005/8/layout/radial1"/>
    <dgm:cxn modelId="{3FC9CE06-E7C9-40F0-9055-19094703DDE9}" type="presParOf" srcId="{1EE572AF-BFBA-44A1-9D41-3220F4BD5F52}" destId="{88533722-ACC7-4786-ABE9-A55EF4F30063}" srcOrd="6" destOrd="0" presId="urn:microsoft.com/office/officeart/2005/8/layout/radial1"/>
    <dgm:cxn modelId="{B6B87DCD-03A5-4310-9314-FFE3A5350DF5}" type="presOf" srcId="{A8FEBC1F-6717-415E-8A7E-A019ACED58E0}" destId="{88533722-ACC7-4786-ABE9-A55EF4F30063}" srcOrd="0" destOrd="0" presId="urn:microsoft.com/office/officeart/2005/8/layout/radial1"/>
    <dgm:cxn modelId="{61D8AF7D-17DF-4738-8F38-0FA61E5D22D9}" type="presParOf" srcId="{1EE572AF-BFBA-44A1-9D41-3220F4BD5F52}" destId="{50BD4C99-B6FA-4623-8233-E3051BC3C397}" srcOrd="7" destOrd="0" presId="urn:microsoft.com/office/officeart/2005/8/layout/radial1"/>
    <dgm:cxn modelId="{317250F8-64E6-4A33-B830-1AB5EA1E259B}" type="presOf" srcId="{5434359F-7361-4FB1-A084-A56794F4A28D}" destId="{50BD4C99-B6FA-4623-8233-E3051BC3C397}" srcOrd="0" destOrd="0" presId="urn:microsoft.com/office/officeart/2005/8/layout/radial1"/>
    <dgm:cxn modelId="{C84A1A8E-0386-4981-8808-87D96F8B7CD6}" type="presParOf" srcId="{50BD4C99-B6FA-4623-8233-E3051BC3C397}" destId="{147D92EF-404A-43D4-B77D-B0472931F085}" srcOrd="0" destOrd="0" presId="urn:microsoft.com/office/officeart/2005/8/layout/radial1"/>
    <dgm:cxn modelId="{1E0ECF97-A6BD-4E9F-AA53-EE5788A0F83B}" type="presOf" srcId="{5434359F-7361-4FB1-A084-A56794F4A28D}" destId="{147D92EF-404A-43D4-B77D-B0472931F085}" srcOrd="1" destOrd="0" presId="urn:microsoft.com/office/officeart/2005/8/layout/radial1"/>
    <dgm:cxn modelId="{6D57ADA3-625C-4F45-944B-29C82AAD6601}" type="presParOf" srcId="{1EE572AF-BFBA-44A1-9D41-3220F4BD5F52}" destId="{D3297DDD-AC52-4C0B-A043-105A900310C3}" srcOrd="8" destOrd="0" presId="urn:microsoft.com/office/officeart/2005/8/layout/radial1"/>
    <dgm:cxn modelId="{09B68C11-02B8-408F-9574-5E7FED57FA34}" type="presOf" srcId="{A4338245-ACDB-4684-B824-684527DBBBA1}" destId="{D3297DDD-AC52-4C0B-A043-105A900310C3}" srcOrd="0" destOrd="0" presId="urn:microsoft.com/office/officeart/2005/8/layout/radial1"/>
    <dgm:cxn modelId="{1753D56C-26C1-4599-BE1F-7FC038C7189A}" type="presParOf" srcId="{1EE572AF-BFBA-44A1-9D41-3220F4BD5F52}" destId="{B4B87458-DB01-4022-8C45-6A01B6A5AAC4}" srcOrd="9" destOrd="0" presId="urn:microsoft.com/office/officeart/2005/8/layout/radial1"/>
    <dgm:cxn modelId="{8BDD9EB7-A1C1-466B-B400-50679DC4E489}" type="presOf" srcId="{564F5C66-605C-4BE2-8335-2A96E5B7282C}" destId="{B4B87458-DB01-4022-8C45-6A01B6A5AAC4}" srcOrd="0" destOrd="0" presId="urn:microsoft.com/office/officeart/2005/8/layout/radial1"/>
    <dgm:cxn modelId="{43454A16-A66F-49BF-8F12-CC9BD00E7046}" type="presParOf" srcId="{B4B87458-DB01-4022-8C45-6A01B6A5AAC4}" destId="{EAA12417-F6B8-4FF6-B34E-AC0CB79F8A75}" srcOrd="0" destOrd="0" presId="urn:microsoft.com/office/officeart/2005/8/layout/radial1"/>
    <dgm:cxn modelId="{85B3C986-5422-4A12-9F51-C16388C74207}" type="presOf" srcId="{564F5C66-605C-4BE2-8335-2A96E5B7282C}" destId="{EAA12417-F6B8-4FF6-B34E-AC0CB79F8A75}" srcOrd="1" destOrd="0" presId="urn:microsoft.com/office/officeart/2005/8/layout/radial1"/>
    <dgm:cxn modelId="{E4099FB4-C481-4F73-94FB-A51858DC0C07}" type="presParOf" srcId="{1EE572AF-BFBA-44A1-9D41-3220F4BD5F52}" destId="{62D01341-23AB-45D6-A885-8C54D73518A9}" srcOrd="10" destOrd="0" presId="urn:microsoft.com/office/officeart/2005/8/layout/radial1"/>
    <dgm:cxn modelId="{CB04B49E-B23D-47A5-90D4-CF7E4B0F4C48}" type="presOf" srcId="{F324154D-F78C-4F84-93E7-25E6A7DD5E84}" destId="{62D01341-23AB-45D6-A885-8C54D73518A9}" srcOrd="0" destOrd="0" presId="urn:microsoft.com/office/officeart/2005/8/layout/radial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main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28676" name=""/>
      <dsp:cNvGrpSpPr/>
    </dsp:nvGrpSpPr>
    <dsp:grpSpPr/>
    <dsp:sp modelId="{4F169232-D6CD-43EB-AD79-D2D18AAAD512}">
      <dsp:nvSpPr>
        <dsp:cNvPr id="28677" name=""/>
        <dsp:cNvSpPr/>
      </dsp:nvSpPr>
      <dsp:spPr>
        <a:xfrm>
          <a:off x="1892291" y="1888208"/>
          <a:ext cx="2638431" cy="2466130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smtClean="0">
              <a:effectLst/>
              <a:latin typeface="Times New Roman" pitchFamily="18" charset="0"/>
              <a:cs typeface="Times New Roman" pitchFamily="18" charset="0"/>
            </a:rPr>
            <a:t>Структура отгруженных товаров собственного производства, выполненных работ  и услуг по отраслям экономики, в %</a:t>
          </a:r>
          <a:endParaRPr lang="ru-RU" sz="1400" b="1" u="sng" kern="1200">
            <a:effectLst/>
          </a:endParaRPr>
        </a:p>
      </dsp:txBody>
      <dsp:txXfrm>
        <a:off x="2278680" y="2249364"/>
        <a:ext cx="1865652" cy="1743817"/>
      </dsp:txXfrm>
    </dsp:sp>
    <dsp:sp modelId="{C2CD5156-E6CC-4DD7-8DCA-F8FB381B3A16}">
      <dsp:nvSpPr>
        <dsp:cNvPr id="28678" name=""/>
        <dsp:cNvSpPr/>
      </dsp:nvSpPr>
      <dsp:spPr>
        <a:xfrm rot="16200000">
          <a:off x="3185553" y="1837865"/>
          <a:ext cx="51906" cy="48779"/>
        </a:xfrm>
        <a:custGeom>
          <a:rect l="0" t="0" r="0" b="0"/>
          <a:pathLst>
            <a:path>
              <a:moveTo>
                <a:pt x="0" y="24389"/>
              </a:moveTo>
              <a:lnTo>
                <a:pt x="51906" y="243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3210209" y="1860957"/>
        <a:ext cx="2595" cy="2595"/>
      </dsp:txXfrm>
    </dsp:sp>
    <dsp:sp modelId="{8DE33A7B-9953-46A5-9FD5-C4837686493E}">
      <dsp:nvSpPr>
        <dsp:cNvPr id="28679" name=""/>
        <dsp:cNvSpPr/>
      </dsp:nvSpPr>
      <dsp:spPr>
        <a:xfrm>
          <a:off x="2237588" y="-111533"/>
          <a:ext cx="1947836" cy="194783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Добыча полезных ископаемых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98,5 %</a:t>
          </a:r>
          <a:endParaRPr lang="ru-RU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22842" y="173721"/>
        <a:ext cx="1377328" cy="1377328"/>
      </dsp:txXfrm>
    </dsp:sp>
    <dsp:sp modelId="{BBBE43DB-634F-4DEB-9D50-E45914FF1188}">
      <dsp:nvSpPr>
        <dsp:cNvPr id="28680" name=""/>
        <dsp:cNvSpPr/>
      </dsp:nvSpPr>
      <dsp:spPr>
        <a:xfrm rot="20456688">
          <a:off x="4447243" y="2659390"/>
          <a:ext cx="61747" cy="48779"/>
        </a:xfrm>
        <a:custGeom>
          <a:rect l="0" t="0" r="0" b="0"/>
          <a:pathLst>
            <a:path>
              <a:moveTo>
                <a:pt x="0" y="24389"/>
              </a:moveTo>
              <a:lnTo>
                <a:pt x="61747" y="243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456688">
        <a:off x="4476573" y="2682236"/>
        <a:ext cx="3087" cy="3087"/>
      </dsp:txXfrm>
    </dsp:sp>
    <dsp:sp modelId="{5157FF1B-E713-4B1A-A40B-16D6D6A44591}">
      <dsp:nvSpPr>
        <dsp:cNvPr id="28681" name=""/>
        <dsp:cNvSpPr/>
      </dsp:nvSpPr>
      <dsp:spPr>
        <a:xfrm>
          <a:off x="4453737" y="1377084"/>
          <a:ext cx="1954974" cy="1954974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Производство и распределение энергетических ресурсов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0,2%</a:t>
          </a:r>
          <a:endParaRPr lang="ru-RU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40036" y="1663383"/>
        <a:ext cx="1382375" cy="1382375"/>
      </dsp:txXfrm>
    </dsp:sp>
    <dsp:sp modelId="{8A0D0068-B480-4D84-A447-86C651C42CEF}">
      <dsp:nvSpPr>
        <dsp:cNvPr id="28682" name=""/>
        <dsp:cNvSpPr/>
      </dsp:nvSpPr>
      <dsp:spPr>
        <a:xfrm rot="2914011">
          <a:off x="4020989" y="4114634"/>
          <a:ext cx="177664" cy="48779"/>
        </a:xfrm>
        <a:custGeom>
          <a:rect l="0" t="0" r="0" b="0"/>
          <a:pathLst>
            <a:path>
              <a:moveTo>
                <a:pt x="0" y="24389"/>
              </a:moveTo>
              <a:lnTo>
                <a:pt x="177664" y="243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914011">
        <a:off x="4105380" y="4134582"/>
        <a:ext cx="8883" cy="8883"/>
      </dsp:txXfrm>
    </dsp:sp>
    <dsp:sp modelId="{88533722-ACC7-4786-ABE9-A55EF4F30063}">
      <dsp:nvSpPr>
        <dsp:cNvPr id="28683" name=""/>
        <dsp:cNvSpPr/>
      </dsp:nvSpPr>
      <dsp:spPr>
        <a:xfrm>
          <a:off x="3833329" y="3957555"/>
          <a:ext cx="1982397" cy="1982397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Обрабатывающие производства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1,0 %</a:t>
          </a:r>
          <a:endParaRPr lang="ru-RU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3644" y="4247870"/>
        <a:ext cx="1401766" cy="1401766"/>
      </dsp:txXfrm>
    </dsp:sp>
    <dsp:sp modelId="{50BD4C99-B6FA-4623-8233-E3051BC3C397}">
      <dsp:nvSpPr>
        <dsp:cNvPr id="28684" name=""/>
        <dsp:cNvSpPr/>
      </dsp:nvSpPr>
      <dsp:spPr>
        <a:xfrm rot="7727496">
          <a:off x="2350481" y="4115612"/>
          <a:ext cx="84385" cy="48779"/>
        </a:xfrm>
        <a:custGeom>
          <a:rect l="0" t="0" r="0" b="0"/>
          <a:pathLst>
            <a:path>
              <a:moveTo>
                <a:pt x="0" y="24389"/>
              </a:moveTo>
              <a:lnTo>
                <a:pt x="84385" y="243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7727496">
        <a:off x="2390564" y="4137892"/>
        <a:ext cx="4219" cy="4219"/>
      </dsp:txXfrm>
    </dsp:sp>
    <dsp:sp modelId="{D3297DDD-AC52-4C0B-A043-105A900310C3}">
      <dsp:nvSpPr>
        <dsp:cNvPr id="28685" name=""/>
        <dsp:cNvSpPr/>
      </dsp:nvSpPr>
      <dsp:spPr>
        <a:xfrm>
          <a:off x="747188" y="3953326"/>
          <a:ext cx="1990855" cy="1990855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Прочие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0,1 %</a:t>
          </a:r>
          <a:endParaRPr lang="ru-RU" sz="1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38742" y="4244880"/>
        <a:ext cx="1407747" cy="1407747"/>
      </dsp:txXfrm>
    </dsp:sp>
    <dsp:sp modelId="{B4B87458-DB01-4022-8C45-6A01B6A5AAC4}">
      <dsp:nvSpPr>
        <dsp:cNvPr id="28686" name=""/>
        <dsp:cNvSpPr/>
      </dsp:nvSpPr>
      <dsp:spPr>
        <a:xfrm rot="12151206">
          <a:off x="1903918" y="2576643"/>
          <a:ext cx="105724" cy="48779"/>
        </a:xfrm>
        <a:custGeom>
          <a:rect l="0" t="0" r="0" b="0"/>
          <a:pathLst>
            <a:path>
              <a:moveTo>
                <a:pt x="0" y="24389"/>
              </a:moveTo>
              <a:lnTo>
                <a:pt x="105724" y="2438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2151206">
        <a:off x="1954137" y="2598390"/>
        <a:ext cx="5286" cy="5286"/>
      </dsp:txXfrm>
    </dsp:sp>
    <dsp:sp modelId="{62D01341-23AB-45D6-A885-8C54D73518A9}">
      <dsp:nvSpPr>
        <dsp:cNvPr id="28687" name=""/>
        <dsp:cNvSpPr/>
      </dsp:nvSpPr>
      <dsp:spPr>
        <a:xfrm>
          <a:off x="0" y="1209135"/>
          <a:ext cx="1983578" cy="1983578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Водоснабжение, водоотведение, организация сбора и утилизация отходов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0,2 %</a:t>
          </a:r>
          <a:endParaRPr lang="ru-RU" sz="12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488" y="1499623"/>
        <a:ext cx="1402601" cy="1402601"/>
      </dsp:txXfrm>
    </dsp:sp>
  </dsp:spTree>
</dsp:drawing>
</file>

<file path=ppt/diagrams/layout1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fact="0.8"/>
                <dgm:rule type="h" fact="1"/>
                <dgm:rule type="primFontSz" val="5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/>
            </dgm:ruleLst>
          </dgm:layoutNode>
        </dgm:forEach>
      </dgm:forEach>
    </dgm:forEach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3.png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1.png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5.png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9.png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2.png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4CB1230-FE5F-48E8-A87E-7CE880331DBD}" type="datetimeFigureOut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A134642-7746-4D9C-A1AC-3724E4C06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39961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34490E5-31F8-4A97-973A-5C20F5450558}" type="datetimeFigureOut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0068"/>
            <a:ext cx="5438775" cy="444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6978"/>
            <a:ext cx="2946400" cy="4941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DF1D2C-5E37-42F9-9916-E9419DC6A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21213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44510A-CED1-4C94-963D-349E80BCFF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10957C-4939-4007-ADA1-FCE535683FE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56EBC6-5152-43DA-B7E1-55ACB47B386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Инвестиционный паспорт. Северо-Енисейский район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1D05D5-C563-423C-B4A1-93DEDB9A2CEF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ECE9D-1C72-4DAB-BDEA-47B38E5DD423}" type="slidenum">
              <a:rPr lang="ru-RU"/>
              <a:pPr>
                <a:defRPr/>
              </a:pPr>
              <a:t>32</a:t>
            </a:fld>
            <a:endParaRPr lang="ru-R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ECE9D-1C72-4DAB-BDEA-47B38E5DD423}" type="slidenum">
              <a:rPr lang="ru-RU"/>
              <a:pPr>
                <a:defRPr/>
              </a:pPr>
              <a:t>33</a:t>
            </a:fld>
            <a:endParaRPr lang="ru-RU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28311D-2859-4F71-8DD8-0D06AD09FB83}" type="slidenum">
              <a:rPr lang="ru-RU"/>
              <a:pPr>
                <a:defRPr/>
              </a:pPr>
              <a:t>34</a:t>
            </a:fld>
            <a:endParaRPr lang="ru-RU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E538-1A2E-4801-90D4-D057B189323A}" type="slidenum">
              <a:rPr lang="ru-RU"/>
              <a:pPr>
                <a:defRPr/>
              </a:pPr>
              <a:t>35</a:t>
            </a:fld>
            <a:endParaRPr lang="ru-RU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6014B2-67A6-4FD2-B3A5-1D2C2E64D81A}" type="slidenum">
              <a:rPr lang="ru-RU"/>
              <a:pPr>
                <a:defRPr/>
              </a:pPr>
              <a:t>36</a:t>
            </a:fld>
            <a:endParaRPr lang="ru-RU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8F1FD-8A6F-454E-870E-6A739F4C2E8B}" type="datetime1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B0F3A-0A15-4A3E-9158-A24104C8F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E54F2-E881-4D9B-BE23-D50933D341C3}" type="datetime1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5176A-8100-490E-96DB-3BCEB90DE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BC4EC-BD5A-4C00-9AAC-613272371DA1}" type="datetime1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3F67F-4537-45BC-98FD-91FF7340F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../media/image1.jpe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BC72610-A8E7-4003-9A0B-E1C775D9B201}" type="datetime1">
              <a:rPr lang="ru-RU"/>
              <a:pPr>
                <a:defRPr/>
              </a:pPr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16AC5A-568B-405D-8EAD-FEC7C71B28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8" r:id="rId2"/>
    <p:sldLayoutId id="2147483989" r:id="rId3"/>
  </p:sldLayoutIdLst>
  <p:transition/>
  <p:timing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png" /><Relationship Id="rId8" Type="http://schemas.openxmlformats.org/officeDocument/2006/relationships/image" Target="../media/image8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chart" Target="../charts/chart1.xml" /><Relationship Id="rId4" Type="http://schemas.openxmlformats.org/officeDocument/2006/relationships/chart" Target="../charts/char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9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mlDrawing" Target="../drawings/vmlDrawing1.vml" /><Relationship Id="rId2" Type="http://schemas.openxmlformats.org/officeDocument/2006/relationships/image" Target="../media/image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oleObject" Target="../embeddings/_____Microsoft_Office_Excel_97-20031.xls" TargetMode="Internal" /><Relationship Id="rId7" Type="http://schemas.openxmlformats.org/officeDocument/2006/relationships/image" Target="../media/image23.png" /><Relationship Id="rId8" Type="http://schemas.openxmlformats.org/officeDocument/2006/relationships/image" Target="../media/image24.jpeg" /><Relationship Id="rId9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Relationship Id="rId6" Type="http://schemas.openxmlformats.org/officeDocument/2006/relationships/image" Target="../media/image2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diagramData" Target="../diagrams/data1.xml" /><Relationship Id="rId11" Type="http://schemas.openxmlformats.org/officeDocument/2006/relationships/diagramLayout" Target="../diagrams/layout1.xml" /><Relationship Id="rId12" Type="http://schemas.openxmlformats.org/officeDocument/2006/relationships/diagramQuickStyle" Target="../diagrams/quickStyle1.xml" /><Relationship Id="rId13" Type="http://schemas.openxmlformats.org/officeDocument/2006/relationships/diagramColors" Target="../diagrams/colors1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Relationship Id="rId5" Type="http://schemas.openxmlformats.org/officeDocument/2006/relationships/image" Target="../media/image33.jpeg" /><Relationship Id="rId6" Type="http://schemas.openxmlformats.org/officeDocument/2006/relationships/image" Target="../media/image34.jpeg" /><Relationship Id="rId7" Type="http://schemas.openxmlformats.org/officeDocument/2006/relationships/image" Target="../media/image35.jpeg" /><Relationship Id="rId8" Type="http://schemas.openxmlformats.org/officeDocument/2006/relationships/image" Target="../media/image36.jpeg" /><Relationship Id="rId9" Type="http://schemas.microsoft.com/office/2007/relationships/diagramDrawing" Target="../diagrams/drawing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37.jpeg" /><Relationship Id="rId4" Type="http://schemas.openxmlformats.org/officeDocument/2006/relationships/chart" Target="../charts/chart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Relationship Id="rId4" Type="http://schemas.openxmlformats.org/officeDocument/2006/relationships/image" Target="../media/image4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oleObject" Target="../embeddings/_____Microsoft_Office_Excel_97-20032.xls" TargetMode="Internal" /><Relationship Id="rId4" Type="http://schemas.openxmlformats.org/officeDocument/2006/relationships/image" Target="../media/image41.png" /><Relationship Id="rId5" Type="http://schemas.openxmlformats.org/officeDocument/2006/relationships/image" Target="../media/image42.jpeg" /><Relationship Id="rId6" Type="http://schemas.openxmlformats.org/officeDocument/2006/relationships/vmlDrawing" Target="../drawings/vmlDrawing2.v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9.jpeg" /><Relationship Id="rId4" Type="http://schemas.openxmlformats.org/officeDocument/2006/relationships/image" Target="../media/image10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43.jpeg" /><Relationship Id="rId4" Type="http://schemas.openxmlformats.org/officeDocument/2006/relationships/image" Target="../media/image4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38.jpeg" /><Relationship Id="rId4" Type="http://schemas.openxmlformats.org/officeDocument/2006/relationships/oleObject" Target="../embeddings/_____Microsoft_Office_Excel_97-20033.xls" TargetMode="Internal" /><Relationship Id="rId5" Type="http://schemas.openxmlformats.org/officeDocument/2006/relationships/image" Target="../media/image45.png" /><Relationship Id="rId6" Type="http://schemas.openxmlformats.org/officeDocument/2006/relationships/image" Target="../media/image46.jpeg" /><Relationship Id="rId7" Type="http://schemas.openxmlformats.org/officeDocument/2006/relationships/vmlDrawing" Target="../drawings/vmlDrawing3.v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28.jpeg" /><Relationship Id="rId4" Type="http://schemas.openxmlformats.org/officeDocument/2006/relationships/image" Target="../media/image47.jpeg" /><Relationship Id="rId5" Type="http://schemas.openxmlformats.org/officeDocument/2006/relationships/image" Target="../media/image48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oleObject" Target="../embeddings/_____Microsoft_Office_Excel_97-20034.xls" TargetMode="Internal" /><Relationship Id="rId4" Type="http://schemas.openxmlformats.org/officeDocument/2006/relationships/image" Target="../media/image49.png" /><Relationship Id="rId5" Type="http://schemas.openxmlformats.org/officeDocument/2006/relationships/vmlDrawing" Target="../drawings/vmlDrawing4.v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50.jpeg" /><Relationship Id="rId4" Type="http://schemas.openxmlformats.org/officeDocument/2006/relationships/image" Target="../media/image5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oleObject" Target="../embeddings/_____Microsoft_Office_Excel_97-20035.xls" TargetMode="Internal" /><Relationship Id="rId4" Type="http://schemas.openxmlformats.org/officeDocument/2006/relationships/image" Target="../media/image52.png" /><Relationship Id="rId5" Type="http://schemas.openxmlformats.org/officeDocument/2006/relationships/image" Target="../media/image53.png" /><Relationship Id="rId6" Type="http://schemas.openxmlformats.org/officeDocument/2006/relationships/vmlDrawing" Target="../drawings/vmlDrawing5.v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54.jpeg" /><Relationship Id="rId4" Type="http://schemas.openxmlformats.org/officeDocument/2006/relationships/image" Target="../media/image55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56.jpeg" /><Relationship Id="rId4" Type="http://schemas.openxmlformats.org/officeDocument/2006/relationships/image" Target="../media/image5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Relationship Id="rId3" Type="http://schemas.openxmlformats.org/officeDocument/2006/relationships/image" Target="../media/image58.jpeg" /><Relationship Id="rId4" Type="http://schemas.openxmlformats.org/officeDocument/2006/relationships/image" Target="../media/image59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chart" Target="../charts/chart4.xml" /><Relationship Id="rId4" Type="http://schemas.openxmlformats.org/officeDocument/2006/relationships/image" Target="../media/image60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61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62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62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63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4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65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6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7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9.jpeg" /><Relationship Id="rId3" Type="http://schemas.openxmlformats.org/officeDocument/2006/relationships/image" Target="../media/image70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1.jpeg" /><Relationship Id="rId3" Type="http://schemas.openxmlformats.org/officeDocument/2006/relationships/image" Target="../media/image72.jpeg" /><Relationship Id="rId4" Type="http://schemas.openxmlformats.org/officeDocument/2006/relationships/image" Target="../media/image73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Relationship Id="rId3" Type="http://schemas.openxmlformats.org/officeDocument/2006/relationships/image" Target="../media/image74.jpeg" /><Relationship Id="rId4" Type="http://schemas.openxmlformats.org/officeDocument/2006/relationships/image" Target="../media/image75.jpeg" /><Relationship Id="rId5" Type="http://schemas.openxmlformats.org/officeDocument/2006/relationships/image" Target="../media/image76.jpe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77.jpeg" /><Relationship Id="rId4" Type="http://schemas.openxmlformats.org/officeDocument/2006/relationships/image" Target="../media/image78.jpe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79.jpeg" /><Relationship Id="rId4" Type="http://schemas.openxmlformats.org/officeDocument/2006/relationships/image" Target="../media/image80.jpeg" /><Relationship Id="rId5" Type="http://schemas.openxmlformats.org/officeDocument/2006/relationships/image" Target="../media/image81.jpeg" /><Relationship Id="rId6" Type="http://schemas.openxmlformats.org/officeDocument/2006/relationships/image" Target="../media/image82.jpeg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3.jpeg" /><Relationship Id="rId3" Type="http://schemas.openxmlformats.org/officeDocument/2006/relationships/image" Target="../media/image84.jpeg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5.jpeg" /><Relationship Id="rId3" Type="http://schemas.openxmlformats.org/officeDocument/2006/relationships/image" Target="../media/image86.jpeg" /><Relationship Id="rId4" Type="http://schemas.openxmlformats.org/officeDocument/2006/relationships/image" Target="../media/image87.jpeg" /><Relationship Id="rId5" Type="http://schemas.openxmlformats.org/officeDocument/2006/relationships/image" Target="../media/image88.jpeg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chart" Target="../charts/chart5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90.jpeg" /><Relationship Id="rId4" Type="http://schemas.openxmlformats.org/officeDocument/2006/relationships/image" Target="../media/image91.jpeg" /><Relationship Id="rId5" Type="http://schemas.openxmlformats.org/officeDocument/2006/relationships/image" Target="../media/image9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93.jpeg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hyperlink" Target="mailto:info@agpb24.ru" TargetMode="External" /><Relationship Id="rId4" Type="http://schemas.openxmlformats.org/officeDocument/2006/relationships/hyperlink" Target="http://www.agpb24.ru/" TargetMode="External" /><Relationship Id="rId5" Type="http://schemas.openxmlformats.org/officeDocument/2006/relationships/hyperlink" Target="http://www.ved24.info/" TargetMode="External" /><Relationship Id="rId6" Type="http://schemas.openxmlformats.org/officeDocument/2006/relationships/hyperlink" Target="http://www.smb24.ru/" TargetMode="External" /><Relationship Id="rId7" Type="http://schemas.openxmlformats.org/officeDocument/2006/relationships/image" Target="../media/image94.jpeg" /><Relationship Id="rId8" Type="http://schemas.openxmlformats.org/officeDocument/2006/relationships/image" Target="../media/image95.jpeg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96.jpeg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97.jpeg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98.jpeg" /><Relationship Id="rId4" Type="http://schemas.openxmlformats.org/officeDocument/2006/relationships/image" Target="../media/image99.jpeg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00.jpeg" /><Relationship Id="rId4" Type="http://schemas.openxmlformats.org/officeDocument/2006/relationships/image" Target="../media/image101.jpeg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02.jpeg" /><Relationship Id="rId4" Type="http://schemas.openxmlformats.org/officeDocument/2006/relationships/image" Target="../media/image103.png" /><Relationship Id="rId5" Type="http://schemas.openxmlformats.org/officeDocument/2006/relationships/image" Target="../media/image104.png" /><Relationship Id="rId6" Type="http://schemas.openxmlformats.org/officeDocument/2006/relationships/image" Target="../media/image105.png" /><Relationship Id="rId7" Type="http://schemas.openxmlformats.org/officeDocument/2006/relationships/image" Target="../media/image106.jpeg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07.jpeg" /><Relationship Id="rId4" Type="http://schemas.openxmlformats.org/officeDocument/2006/relationships/image" Target="../media/image108.jpeg" /><Relationship Id="rId5" Type="http://schemas.openxmlformats.org/officeDocument/2006/relationships/image" Target="../media/image10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9.jpeg" /><Relationship Id="rId4" Type="http://schemas.openxmlformats.org/officeDocument/2006/relationships/image" Target="../media/image13.jpeg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10.jpeg" /><Relationship Id="rId4" Type="http://schemas.openxmlformats.org/officeDocument/2006/relationships/image" Target="../media/image111.jpeg" /><Relationship Id="rId5" Type="http://schemas.openxmlformats.org/officeDocument/2006/relationships/image" Target="../media/image112.jpeg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13.jpeg" /><Relationship Id="rId4" Type="http://schemas.openxmlformats.org/officeDocument/2006/relationships/image" Target="../media/image114.jpeg" /><Relationship Id="rId5" Type="http://schemas.openxmlformats.org/officeDocument/2006/relationships/image" Target="../media/image115.jpeg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10.jpeg" /><Relationship Id="rId4" Type="http://schemas.openxmlformats.org/officeDocument/2006/relationships/image" Target="../media/image116.jpeg" /><Relationship Id="rId5" Type="http://schemas.openxmlformats.org/officeDocument/2006/relationships/image" Target="../media/image117.jpeg" /><Relationship Id="rId6" Type="http://schemas.openxmlformats.org/officeDocument/2006/relationships/image" Target="../media/image118.jpeg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19.jpeg" /><Relationship Id="rId4" Type="http://schemas.openxmlformats.org/officeDocument/2006/relationships/image" Target="../media/image120.jpeg" /><Relationship Id="rId5" Type="http://schemas.openxmlformats.org/officeDocument/2006/relationships/image" Target="../media/image121.jpeg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22.jpeg" /><Relationship Id="rId4" Type="http://schemas.openxmlformats.org/officeDocument/2006/relationships/image" Target="../media/image123.jpeg" /><Relationship Id="rId5" Type="http://schemas.openxmlformats.org/officeDocument/2006/relationships/image" Target="../media/image124.jpeg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25.jpeg" /><Relationship Id="rId4" Type="http://schemas.openxmlformats.org/officeDocument/2006/relationships/image" Target="../media/image126.jpeg" /><Relationship Id="rId5" Type="http://schemas.openxmlformats.org/officeDocument/2006/relationships/image" Target="../media/image127.jpeg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9.jpeg" /><Relationship Id="rId3" Type="http://schemas.openxmlformats.org/officeDocument/2006/relationships/image" Target="../media/image12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1" descr="C:\Users\SMA\Desktop\полюс здание.jpg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 bwMode="auto">
          <a:xfrm>
            <a:off x="0" y="4797152"/>
            <a:ext cx="2915816" cy="2060848"/>
          </a:xfrm>
          <a:prstGeom prst="rect">
            <a:avLst/>
          </a:prstGeom>
          <a:noFill/>
        </p:spPr>
      </p:pic>
      <p:pic>
        <p:nvPicPr>
          <p:cNvPr id="20" name="Picture 6" descr="IMG_6500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tretch>
            <a:fillRect/>
          </a:stretch>
        </p:blipFill>
        <p:spPr bwMode="auto">
          <a:xfrm>
            <a:off x="0" y="3068960"/>
            <a:ext cx="3131840" cy="191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 l="29521" t="12862" r="18506"/>
          <a:stretch>
            <a:fillRect/>
          </a:stretch>
        </p:blipFill>
        <p:spPr bwMode="auto">
          <a:xfrm>
            <a:off x="6012160" y="4869160"/>
            <a:ext cx="3131840" cy="19888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7411" name="Picture 3" descr="\\FILES-SERVER\Shares_Folder$\ОТДЕЛ ЭКОНОМИЧЕСКОГО АНАЛИЗА\КОНКУРСЫ\КОНКУРСЫ 2018\Лучшая орг работы с населением\ФОТО\с интернета\IMG_20170106_162645_HDR@2.jpg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tretch>
            <a:fillRect/>
          </a:stretch>
        </p:blipFill>
        <p:spPr bwMode="auto">
          <a:xfrm>
            <a:off x="5975648" y="2996952"/>
            <a:ext cx="3168352" cy="1944216"/>
          </a:xfrm>
          <a:prstGeom prst="rect">
            <a:avLst/>
          </a:prstGeom>
          <a:noFill/>
        </p:spPr>
      </p:pic>
      <p:pic>
        <p:nvPicPr>
          <p:cNvPr id="18" name="Picture 1" descr="C:\ФОТО\Готово.jpg"/>
          <p:cNvPicPr>
            <a:picLocks noChangeAspect="1" noChangeArrowheads="1"/>
          </p:cNvPicPr>
          <p:nvPr/>
        </p:nvPicPr>
        <p:blipFill>
          <a:blip r:embed="rId6">
            <a:lum bright="20000"/>
          </a:blip>
          <a:stretch>
            <a:fillRect/>
          </a:stretch>
        </p:blipFill>
        <p:spPr bwMode="auto">
          <a:xfrm>
            <a:off x="0" y="0"/>
            <a:ext cx="9144000" cy="306896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246" name="AutoShape 6" descr="https://im2-tub-ru.yandex.net/i?id=90bb4c73e70d60b76ccd466ecb793dd3&amp;n=33&amp;h=215&amp;w=287"/>
          <p:cNvSpPr>
            <a:spLocks noChangeAspect="1" noChangeArrowheads="1"/>
          </p:cNvSpPr>
          <p:nvPr/>
        </p:nvSpPr>
        <p:spPr bwMode="auto">
          <a:xfrm>
            <a:off x="73025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08920"/>
            <a:ext cx="5472608" cy="1944216"/>
          </a:xfrm>
          <a:solidFill>
            <a:schemeClr val="bg1">
              <a:alpha val="88000"/>
            </a:schemeClr>
          </a:solidFill>
          <a:ln w="19050">
            <a:solidFill>
              <a:schemeClr val="accent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soft" dir="t"/>
          </a:scene3d>
          <a:sp3d>
            <a:bevelT/>
            <a:bevelB/>
          </a:sp3d>
        </p:spPr>
        <p:txBody>
          <a:bodyPr rtlCol="0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Инвестиционное развитие </a:t>
            </a:r>
            <a:b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 в целях улучшения качества жизни и благосостояния населения </a:t>
            </a:r>
            <a:b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</a:t>
            </a:r>
            <a:endParaRPr lang="ru-RU" sz="2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8" name="Номер слайда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Заголовок 1"/>
          <p:cNvSpPr txBox="1"/>
          <p:nvPr/>
        </p:nvSpPr>
        <p:spPr>
          <a:xfrm>
            <a:off x="3995936" y="6525345"/>
            <a:ext cx="1296144" cy="332656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/>
            </a:solidFill>
          </a:ln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2020 год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/>
          <p:nvPr/>
        </p:nvSpPr>
        <p:spPr>
          <a:xfrm>
            <a:off x="2339751" y="0"/>
            <a:ext cx="4718947" cy="54868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/>
            </a:solidFill>
          </a:ln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Администрация Северо-Енисейского </a:t>
            </a:r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муниципального округа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" name="Рисунок 14" descr="герб корел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0808" y="168275"/>
            <a:ext cx="991671" cy="1100485"/>
          </a:xfrm>
          <a:prstGeom prst="rect">
            <a:avLst/>
          </a:prstGeom>
        </p:spPr>
      </p:pic>
      <p:pic>
        <p:nvPicPr>
          <p:cNvPr id="17410" name="Picture 2" descr="\\FILES-SERVER\Shares_Folder$\ОТДЕЛ ЭКОНОМИЧЕСКОГО АНАЛИЗА\КОНКУРСЫ\КОНКУРСЫ 2018\Лучшая орг работы с населением\ФОТО\с интернета\IMG_4948_.jpg"/>
          <p:cNvPicPr>
            <a:picLocks noChangeAspect="1" noChangeArrowheads="1"/>
          </p:cNvPicPr>
          <p:nvPr/>
        </p:nvPicPr>
        <p:blipFill>
          <a:blip r:embed="rId8">
            <a:lum bright="10000"/>
          </a:blip>
          <a:stretch>
            <a:fillRect/>
          </a:stretch>
        </p:blipFill>
        <p:spPr bwMode="auto">
          <a:xfrm>
            <a:off x="2915816" y="4653136"/>
            <a:ext cx="3096344" cy="2204864"/>
          </a:xfrm>
          <a:prstGeom prst="rect">
            <a:avLst/>
          </a:prstGeom>
          <a:noFill/>
        </p:spPr>
      </p:pic>
      <p:sp>
        <p:nvSpPr>
          <p:cNvPr id="16" name="Заголовок 1"/>
          <p:cNvSpPr txBox="1"/>
          <p:nvPr/>
        </p:nvSpPr>
        <p:spPr>
          <a:xfrm>
            <a:off x="2915816" y="6525345"/>
            <a:ext cx="3096343" cy="33265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/>
            </a:solidFill>
          </a:ln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16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2025 год</a:t>
            </a:r>
            <a:endParaRPr lang="ru-RU"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27" name="Прямоугольник 17"/>
          <p:cNvSpPr>
            <a:spLocks noChangeArrowheads="1"/>
          </p:cNvSpPr>
          <p:nvPr/>
        </p:nvSpPr>
        <p:spPr bwMode="auto">
          <a:xfrm>
            <a:off x="0" y="476250"/>
            <a:ext cx="9144000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Times New Roman" pitchFamily="18" charset="0"/>
                <a:cs typeface="Times New Roman" pitchFamily="18" charset="0"/>
              </a:rPr>
              <a:t>Динамика среднемесячной заработной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платы, начисленной всем работникам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предприятий, организаций и учреждений Северо-Енисейского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округа, руб.</a:t>
            </a:r>
            <a:endParaRPr lang="ru-RU" sz="1600">
              <a:latin typeface="Lucida Sans Unicod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6C84DFF8-83F3-4760-AD66-3D13B6A0A6C3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10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23528" y="1268761"/>
          <a:ext cx="8496944" cy="50405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9" name="Объект 315"/>
          <p:cNvGraphicFramePr/>
          <p:nvPr>
            <p:extLst>
              <p:ext uri="{D42A27DB-BD31-4B8C-83A1-F6EECF244321}">
                <p14:modId xmlns:p14="http://schemas.microsoft.com/office/powerpoint/2010/main" xmlns="" val="480012725"/>
              </p:ext>
            </p:extLst>
          </p:nvPr>
        </p:nvGraphicFramePr>
        <p:xfrm>
          <a:off x="323528" y="1268760"/>
          <a:ext cx="8496944" cy="5184576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395288" y="404813"/>
            <a:ext cx="8280400" cy="431800"/>
          </a:xfrm>
        </p:spPr>
        <p:txBody>
          <a:bodyPr/>
          <a:lstStyle/>
          <a:p>
            <a:pPr algn="ctr">
              <a:spcBef>
                <a:spcPct val="0"/>
              </a:spcBef>
              <a:buFont typeface="Arial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Среднемесячная заработная плата работников бюджетной сферы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3410464"/>
              </p:ext>
            </p:extLst>
          </p:nvPr>
        </p:nvGraphicFramePr>
        <p:xfrm>
          <a:off x="179511" y="747543"/>
          <a:ext cx="8712969" cy="1872993"/>
        </p:xfrm>
        <a:graphic>
          <a:graphicData uri="http://schemas.openxmlformats.org/drawingml/2006/table">
            <a:tbl>
              <a:tblPr/>
              <a:tblGrid>
                <a:gridCol w="3065764"/>
                <a:gridCol w="887417"/>
                <a:gridCol w="952494"/>
                <a:gridCol w="951824"/>
                <a:gridCol w="983287"/>
                <a:gridCol w="936091"/>
                <a:gridCol w="936092"/>
              </a:tblGrid>
              <a:tr h="288033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300" b="1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Среднемесячная заработная плата в сфере </a:t>
                      </a:r>
                      <a:r>
                        <a:rPr lang="ru-RU" sz="13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47 466,0</a:t>
                      </a:r>
                      <a:endParaRPr lang="ru-RU" sz="13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49 289,0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56 178,0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58 222,0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62 998,0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74 310,0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0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Среднемесячная заработная плата в сфере здравоохранения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6858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53 269,6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66 689,4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65 231,9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77 678,0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84 148,0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94 358,9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0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Среднемесячная заработная плата в сфере культуры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67 496,2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73 048,0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77 119,0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83 721,0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92 775,0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</a:t>
                      </a:r>
                      <a:r>
                        <a:rPr lang="ru-RU" sz="1300" kern="120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Среднемесячная заработная плата в сфере физической культуры и спорта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47 653,0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51 493,0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58 593,0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60 924,0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68 716,0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78 125,0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5817934"/>
              </p:ext>
            </p:extLst>
          </p:nvPr>
        </p:nvGraphicFramePr>
        <p:xfrm>
          <a:off x="251519" y="2996951"/>
          <a:ext cx="8605238" cy="1419514"/>
        </p:xfrm>
        <a:graphic>
          <a:graphicData uri="http://schemas.openxmlformats.org/drawingml/2006/table">
            <a:tbl>
              <a:tblPr/>
              <a:tblGrid>
                <a:gridCol w="2987025"/>
                <a:gridCol w="924516"/>
                <a:gridCol w="924516"/>
                <a:gridCol w="995634"/>
                <a:gridCol w="924516"/>
                <a:gridCol w="924516"/>
                <a:gridCol w="924515"/>
              </a:tblGrid>
              <a:tr h="218056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8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учителей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60 037,0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69 296,0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77 447,0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79190,0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86 270,0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104 257,3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8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воспитателей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50 740,6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51 026,0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52 956,2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55 084,7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69 000,0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72 394,6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8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</a:t>
                      </a:r>
                      <a:r>
                        <a:rPr lang="ru-RU" sz="1300" smtClean="0">
                          <a:latin typeface="Times New Roman"/>
                          <a:ea typeface="Calibri"/>
                          <a:cs typeface="Times New Roman"/>
                        </a:rPr>
                        <a:t>обслуживающего </a:t>
                      </a: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персонала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32 486,9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34 005,2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37 762,1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40 682,0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41 295,0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55 925,6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6538299"/>
              </p:ext>
            </p:extLst>
          </p:nvPr>
        </p:nvGraphicFramePr>
        <p:xfrm>
          <a:off x="179512" y="4769788"/>
          <a:ext cx="8712968" cy="1539532"/>
        </p:xfrm>
        <a:graphic>
          <a:graphicData uri="http://schemas.openxmlformats.org/drawingml/2006/table">
            <a:tbl>
              <a:tblPr>
                <a:effectLst>
                  <a:outerShdw dist="50800" dir="5400000" sx="132000" sy="132000" algn="ctr" rotWithShape="0">
                    <a:srgbClr val="000000">
                      <a:alpha val="0"/>
                    </a:srgbClr>
                  </a:outerShdw>
                </a:effectLst>
              </a:tblPr>
              <a:tblGrid>
                <a:gridCol w="3024336"/>
                <a:gridCol w="936104"/>
                <a:gridCol w="936104"/>
                <a:gridCol w="1008112"/>
                <a:gridCol w="936104"/>
                <a:gridCol w="951325"/>
                <a:gridCol w="920883"/>
              </a:tblGrid>
              <a:tr h="350812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врачей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103 623,8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127 611,8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126 149,0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144 228,6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155 769,0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171 615,2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848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среднего медицинского персонала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51 031,6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65 409,7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62 381,0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71 210,6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73 822,0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85 235,9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64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Среднемесячная заработная плата младшего медицинского персонала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43 470,2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67 424,7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51 643,5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54 576,3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65 179,0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70 083,2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34" name="Rectangle 1"/>
          <p:cNvSpPr>
            <a:spLocks noChangeArrowheads="1"/>
          </p:cNvSpPr>
          <p:nvPr/>
        </p:nvSpPr>
        <p:spPr bwMode="auto">
          <a:xfrm>
            <a:off x="3491880" y="4416465"/>
            <a:ext cx="2159620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ctr">
              <a:tabLst>
                <a:tab pos="1169988"/>
              </a:tabLst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Здравоохранение</a:t>
            </a:r>
          </a:p>
        </p:txBody>
      </p:sp>
      <p:sp>
        <p:nvSpPr>
          <p:cNvPr id="19535" name="Rectangle 1"/>
          <p:cNvSpPr>
            <a:spLocks noChangeArrowheads="1"/>
          </p:cNvSpPr>
          <p:nvPr/>
        </p:nvSpPr>
        <p:spPr bwMode="auto">
          <a:xfrm>
            <a:off x="3563938" y="2418522"/>
            <a:ext cx="1944686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ctr">
              <a:tabLst>
                <a:tab pos="1169988"/>
              </a:tabLst>
            </a:pPr>
            <a:endParaRPr lang="ru-RU" sz="1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1169988"/>
              </a:tabLst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118A1A1A-74ED-414C-8691-9B8D185E5F08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11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9458" name="Содержимое 1"/>
          <p:cNvSpPr>
            <a:spLocks noGrp="1"/>
          </p:cNvSpPr>
          <p:nvPr>
            <p:ph idx="1"/>
          </p:nvPr>
        </p:nvSpPr>
        <p:spPr>
          <a:xfrm>
            <a:off x="395288" y="404813"/>
            <a:ext cx="8280400" cy="431800"/>
          </a:xfrm>
        </p:spPr>
        <p:txBody>
          <a:bodyPr/>
          <a:lstStyle/>
          <a:p>
            <a:pPr algn="ctr">
              <a:spcBef>
                <a:spcPct val="0"/>
              </a:spcBef>
              <a:buFont typeface="Arial"/>
              <a:buNone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5603963"/>
              </p:ext>
            </p:extLst>
          </p:nvPr>
        </p:nvGraphicFramePr>
        <p:xfrm>
          <a:off x="179511" y="747543"/>
          <a:ext cx="8712969" cy="2665473"/>
        </p:xfrm>
        <a:graphic>
          <a:graphicData uri="http://schemas.openxmlformats.org/drawingml/2006/table">
            <a:tbl>
              <a:tblPr/>
              <a:tblGrid>
                <a:gridCol w="3065764"/>
                <a:gridCol w="887417"/>
                <a:gridCol w="952494"/>
                <a:gridCol w="951824"/>
                <a:gridCol w="983287"/>
                <a:gridCol w="936091"/>
                <a:gridCol w="936092"/>
              </a:tblGrid>
              <a:tr h="288033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ahoma"/>
                        </a:rPr>
                        <a:t>Управление культуры Администрации Северо-Енисейского муниципального округа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69 696,0</a:t>
                      </a:r>
                      <a:endParaRPr lang="ru-RU" sz="13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75 209,0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86 354,0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99 872,0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96 617,0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104 308,0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0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ahoma"/>
                        </a:rPr>
                        <a:t>МБУ «Централизованная клубная система»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6858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63 910,0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68 020,0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71 453,0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78 941,0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91 966,0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106 398,0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04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ahoma"/>
                        </a:rPr>
                        <a:t>МБУ «Централизованная библиотечная система»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6858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66 571,0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71 565,0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76 579,0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77 574,0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91 386,0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110 122,0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Tahoma"/>
                        </a:rPr>
                        <a:t>МБУ ДО «Северо-Енисейская  детская школа искусств»</a:t>
                      </a:r>
                      <a:endParaRPr kumimoji="0" lang="ru-RU" sz="13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70 332,0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70 275,0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79 036,0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83 187,0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89 134,0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104 309,0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00">
                <a:tc>
                  <a:txBody>
                    <a:bodyPr vert="horz" wrap="square"/>
                    <a:lstStyle/>
                    <a:p>
                      <a:pPr marR="119380" algn="l">
                        <a:spcAft>
                          <a:spcPct val="0"/>
                        </a:spcAft>
                        <a:tabLst>
                          <a:tab pos="1482725"/>
                        </a:tabLs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ahoma"/>
                          <a:cs typeface="Times New Roman" pitchFamily="18" charset="0"/>
                        </a:rPr>
                        <a:t>МБУ «Муниципальный музей истории золотодобычи Северо-Енисейского муниципального округа»</a:t>
                      </a:r>
                      <a:endParaRPr kumimoji="0" lang="ru-RU" sz="13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indent="68580"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65 631,0</a:t>
                      </a:r>
                      <a:endParaRPr lang="ru-RU" sz="13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74 022,0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84 284,0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92 296,0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100 523,0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108 755,0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6210920"/>
              </p:ext>
            </p:extLst>
          </p:nvPr>
        </p:nvGraphicFramePr>
        <p:xfrm>
          <a:off x="251520" y="4221087"/>
          <a:ext cx="8640960" cy="1550770"/>
        </p:xfrm>
        <a:graphic>
          <a:graphicData uri="http://schemas.openxmlformats.org/drawingml/2006/table">
            <a:tbl>
              <a:tblPr>
                <a:effectLst>
                  <a:outerShdw dist="50800" dir="5400000" sx="132000" sy="132000" algn="ctr" rotWithShape="0">
                    <a:srgbClr val="000000">
                      <a:alpha val="0"/>
                    </a:srgbClr>
                  </a:outerShdw>
                </a:effectLst>
              </a:tblPr>
              <a:tblGrid>
                <a:gridCol w="2999341"/>
                <a:gridCol w="928368"/>
                <a:gridCol w="928368"/>
                <a:gridCol w="999780"/>
                <a:gridCol w="928368"/>
                <a:gridCol w="943463"/>
                <a:gridCol w="913272"/>
              </a:tblGrid>
              <a:tr h="475844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показателей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3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46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ahoma"/>
                        </a:rPr>
                        <a:t>Отдел физической культуры, спорта и молодежной политики 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65 634,0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79 175,0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101 587,0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96 437,0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105 552,0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118 197,0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46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ahoma"/>
                        </a:rPr>
                        <a:t>МКУ СК «Нерика»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47 319,0</a:t>
                      </a:r>
                      <a:endParaRPr lang="ru-RU" sz="1300" kern="12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51 782,0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52 261,0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53 232,0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60 565,0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300" kern="120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69 333,0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534" name="Rectangle 1"/>
          <p:cNvSpPr>
            <a:spLocks noChangeArrowheads="1"/>
          </p:cNvSpPr>
          <p:nvPr/>
        </p:nvSpPr>
        <p:spPr bwMode="auto">
          <a:xfrm>
            <a:off x="3347864" y="3705450"/>
            <a:ext cx="2520280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ctr">
              <a:tabLst>
                <a:tab pos="1169988"/>
              </a:tabLst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Спорт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118A1A1A-74ED-414C-8691-9B8D185E5F08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12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26564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7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3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5" name="Picture 4" descr="Кювез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5013176"/>
            <a:ext cx="2808312" cy="1371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7" name="TextBox 23"/>
          <p:cNvSpPr txBox="1">
            <a:spLocks noChangeArrowheads="1"/>
          </p:cNvSpPr>
          <p:nvPr/>
        </p:nvSpPr>
        <p:spPr bwMode="auto">
          <a:xfrm>
            <a:off x="6119664" y="2276872"/>
            <a:ext cx="3024336" cy="738664"/>
          </a:xfrm>
          <a:prstGeom prst="rect">
            <a:avLst/>
          </a:prstGeom>
          <a:noFill/>
          <a:ln w="15875" cmpd="sng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2020-2024 годах наблюдается естественная убыль населения Северо-Енисейского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0" y="333375"/>
            <a:ext cx="3563938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Демография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5892549"/>
              </p:ext>
            </p:extLst>
          </p:nvPr>
        </p:nvGraphicFramePr>
        <p:xfrm>
          <a:off x="179450" y="1225550"/>
          <a:ext cx="5472732" cy="3694410"/>
        </p:xfrm>
        <a:graphic>
          <a:graphicData uri="http://schemas.openxmlformats.org/drawingml/2006/table">
            <a:tbl>
              <a:tblPr/>
              <a:tblGrid>
                <a:gridCol w="1224198"/>
                <a:gridCol w="364731"/>
                <a:gridCol w="499365"/>
                <a:gridCol w="576064"/>
                <a:gridCol w="576126"/>
                <a:gridCol w="576064"/>
                <a:gridCol w="576064"/>
                <a:gridCol w="491665"/>
                <a:gridCol w="588455"/>
              </a:tblGrid>
              <a:tr h="403948"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показателя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b"/>
                      <a:r>
                        <a:rPr lang="ru-RU" sz="1300" b="1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0944">
                <a:tc>
                  <a:txBody>
                    <a:bodyPr vert="horz" wrap="square"/>
                    <a:lstStyle/>
                    <a:p>
                      <a:pPr marL="88900" indent="0" algn="l" rtl="0" fontAlgn="b"/>
                      <a:r>
                        <a:rPr lang="ru-RU" sz="1300" b="0" i="0" u="none" strike="noStrike" baseline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населения (среднегодовая) 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 чел</a:t>
                      </a:r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10 947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10 473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10 131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 </a:t>
                      </a: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890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8 572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8 400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8 241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0931">
                <a:tc>
                  <a:txBody>
                    <a:bodyPr vert="horz" wrap="square"/>
                    <a:lstStyle/>
                    <a:p>
                      <a:pPr marL="88900" indent="0" algn="l" rtl="0" fontAlgn="b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Прибыло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чел. 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300" smtClean="0">
                          <a:latin typeface="Times New Roman" pitchFamily="18" charset="0"/>
                          <a:cs typeface="Times New Roman" pitchFamily="18" charset="0"/>
                        </a:rPr>
                        <a:t>673</a:t>
                      </a:r>
                      <a:endParaRPr lang="ru-RU" sz="13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300" smtClean="0">
                          <a:latin typeface="Times New Roman" pitchFamily="18" charset="0"/>
                          <a:cs typeface="Times New Roman" pitchFamily="18" charset="0"/>
                        </a:rPr>
                        <a:t>383</a:t>
                      </a:r>
                      <a:endParaRPr lang="ru-RU" sz="13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585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377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514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523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502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7296">
                <a:tc>
                  <a:txBody>
                    <a:bodyPr vert="horz" wrap="square"/>
                    <a:lstStyle/>
                    <a:p>
                      <a:pPr marL="88900" indent="0" algn="l" rtl="0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Выбыло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чел.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965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1070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589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783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635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667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604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0944">
                <a:tc>
                  <a:txBody>
                    <a:bodyPr vert="horz" wrap="square"/>
                    <a:lstStyle/>
                    <a:p>
                      <a:pPr marL="88900" indent="0" algn="l" rtl="0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Миграционный прирост/отток населения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чел.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-292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-687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-4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-406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-121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-144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-102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9263">
                <a:tc>
                  <a:txBody>
                    <a:bodyPr vert="horz" wrap="square"/>
                    <a:lstStyle/>
                    <a:p>
                      <a:pPr marL="88900" indent="0" algn="l" rtl="0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Родилось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чел.</a:t>
                      </a: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109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123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88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73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85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8638">
                <a:tc>
                  <a:txBody>
                    <a:bodyPr vert="horz" wrap="square"/>
                    <a:lstStyle/>
                    <a:p>
                      <a:pPr marL="88900" indent="0" algn="l" rtl="0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Умерло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чел.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98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128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111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119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446">
                <a:tc>
                  <a:txBody>
                    <a:bodyPr vert="horz" wrap="square"/>
                    <a:lstStyle/>
                    <a:p>
                      <a:pPr marL="88900" indent="0" algn="l" rtl="0" fontAlgn="t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Естественный прирост/снижение населения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чел.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ctr"/>
                      <a:r>
                        <a:rPr lang="ru-RU" sz="13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939" marR="6939" marT="69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-51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-40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-38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</a:rPr>
                        <a:t>-34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60" name="TextBox 12"/>
          <p:cNvSpPr txBox="1">
            <a:spLocks noChangeArrowheads="1"/>
          </p:cNvSpPr>
          <p:nvPr/>
        </p:nvSpPr>
        <p:spPr bwMode="auto">
          <a:xfrm>
            <a:off x="0" y="836613"/>
            <a:ext cx="6084888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Динамика численности населения Северо-Енисейского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539751" y="5157191"/>
            <a:ext cx="1727993" cy="1477328"/>
          </a:xfrm>
          <a:prstGeom prst="rect">
            <a:avLst/>
          </a:prstGeom>
          <a:noFill/>
          <a:ln w="15875" cmpd="sng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1000 населения рождаемость составляет </a:t>
            </a:r>
          </a:p>
          <a:p>
            <a:pPr algn="ctr">
              <a:defRPr/>
            </a:pPr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5013176"/>
            <a:ext cx="2952750" cy="1662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Миграция является важнейшим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фактором изменения численности населения 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округа.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 данным Красноярскстата </a:t>
            </a:r>
            <a:r>
              <a: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году на территории Северо-Енисейского района миграционный отток составил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человека.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1D3F0A33-9FFF-40FD-B099-0C5B3C9F44C9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13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https://www.mamapapa.ru/i/roddoma/18/on.jpg"/>
          <p:cNvPicPr/>
          <p:nvPr/>
        </p:nvPicPr>
        <p:blipFill>
          <a:blip r:embed="rId5"/>
          <a:srcRect l="18679" r="2558"/>
          <a:stretch>
            <a:fillRect/>
          </a:stretch>
        </p:blipFill>
        <p:spPr bwMode="auto">
          <a:xfrm>
            <a:off x="6228184" y="33265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https://s12.stc.all.kpcdn.net/share/i/4/1608592/inx960x640.jpg"/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6156176" y="3140968"/>
            <a:ext cx="2804948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051" name="TextBox 9"/>
          <p:cNvSpPr txBox="1">
            <a:spLocks noChangeArrowheads="1"/>
          </p:cNvSpPr>
          <p:nvPr/>
        </p:nvSpPr>
        <p:spPr bwMode="auto">
          <a:xfrm>
            <a:off x="5572125" y="1357313"/>
            <a:ext cx="2786063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ru-RU">
              <a:latin typeface="Lucida Sans Unicode" pitchFamily="34" charset="0"/>
            </a:endParaRP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76257" y="473128"/>
            <a:ext cx="2150416" cy="16895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0" y="333374"/>
            <a:ext cx="6732588" cy="57534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постоянного населения в трудоспособном возрасте по </a:t>
            </a: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основным возрастным группам</a:t>
            </a:r>
          </a:p>
        </p:txBody>
      </p:sp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8CBA3C58-11E4-41C5-B972-BA8978694584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14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ЗВЕНИТ ЗВОНОК ПРОЩАЛЬНЫЙ. ДО СВИДАНИЯ, ШКОЛА!"/>
          <p:cNvPicPr/>
          <p:nvPr/>
        </p:nvPicPr>
        <p:blipFill>
          <a:blip r:embed="rId4"/>
          <a:srcRect l="29644" t="12245" r="3778"/>
          <a:stretch>
            <a:fillRect/>
          </a:stretch>
        </p:blipFill>
        <p:spPr bwMode="auto">
          <a:xfrm>
            <a:off x="188860" y="4581127"/>
            <a:ext cx="2654948" cy="2016225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Рисунок 19" descr="&#10;"/>
          <p:cNvPicPr/>
          <p:nvPr/>
        </p:nvPicPr>
        <p:blipFill>
          <a:blip r:embed="rId5">
            <a:lum bright="10000"/>
          </a:blip>
          <a:srcRect l="5478" r="14814"/>
          <a:stretch>
            <a:fillRect/>
          </a:stretch>
        </p:blipFill>
        <p:spPr bwMode="auto">
          <a:xfrm>
            <a:off x="6362377" y="2456892"/>
            <a:ext cx="266429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050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2833292771"/>
              </p:ext>
            </p:extLst>
          </p:nvPr>
        </p:nvGraphicFramePr>
        <p:xfrm>
          <a:off x="179388" y="1125538"/>
          <a:ext cx="6113462" cy="261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Лист" r:id="rId6" imgW="7448646" imgH="2438370" progId="Excel.Sheet.8">
                  <p:embed/>
                </p:oleObj>
              </mc:Choice>
              <mc:Fallback>
                <p:oleObj name="Лист" r:id="rId6" imgW="7448646" imgH="243837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9388" y="1125538"/>
                        <a:ext cx="6113462" cy="2613025"/>
                      </a:xfrm>
                      <a:prstGeom prst="rect">
                        <a:avLst/>
                      </a:prstGeom>
                      <a:solidFill>
                        <a:prstClr val="white"/>
                      </a:solidFill>
                      <a:ln w="12700">
                        <a:solidFill>
                          <a:prstClr val="black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Рисунок 2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014541" y="4581128"/>
            <a:ext cx="2934072" cy="2016224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Рисунок 2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59832" y="4581128"/>
            <a:ext cx="2736304" cy="2016224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" name="Picture 2" descr="C:\Users\stv\Desktop\карьер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48064" y="4258858"/>
            <a:ext cx="3995936" cy="2599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1" name="Рисунок 3" descr="Соврудник.jpg"/>
          <p:cNvPicPr>
            <a:picLocks noChangeAspect="1"/>
          </p:cNvPicPr>
          <p:nvPr/>
        </p:nvPicPr>
        <p:blipFill>
          <a:blip r:embed="rId4">
            <a:lum bright="20000" contrast="40000"/>
          </a:blip>
          <a:srcRect l="14459" t="14286" r="44573" b="50000"/>
          <a:stretch>
            <a:fillRect/>
          </a:stretch>
        </p:blipFill>
        <p:spPr bwMode="auto">
          <a:xfrm>
            <a:off x="6090861" y="404665"/>
            <a:ext cx="3053139" cy="1795964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3014" name="Подзаголовок 2"/>
          <p:cNvSpPr txBox="1"/>
          <p:nvPr/>
        </p:nvSpPr>
        <p:spPr bwMode="auto">
          <a:xfrm>
            <a:off x="0" y="765175"/>
            <a:ext cx="4572000" cy="5688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96838" indent="-4763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marL="96838" indent="-4763" algn="just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Промышленность Северо-Енисейского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муниципального округа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– моноотраслевая. </a:t>
            </a:r>
          </a:p>
          <a:p>
            <a:pPr marL="96838" indent="-4763" algn="just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Основной отраслью экономики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является золотодобывающая промышленность.</a:t>
            </a:r>
          </a:p>
          <a:p>
            <a:pPr marL="96838" indent="-4763" algn="just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Удельный вес объема добычи полезных ископаемых (золото) в структуре промышленного производства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98,5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96838" indent="-4763" algn="just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В числе других отраслей промышленности развиты лесопереработка (для нужд ЖКХ и строительства),    производство пищевых продуктов (хлебобулочные и  кондитерские изделия), развит транспорт, связь,               жилищно-коммунальное хозяйство,  торговая и         снабженческая деятельность.</a:t>
            </a:r>
          </a:p>
          <a:p>
            <a:pPr marL="96838" indent="-4763" algn="just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Объем промышленного производства в сфере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добычи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полезных ископаемых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составил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436,5 млрд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. рублей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indent="9525" algn="just" fontAlgn="auto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8000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Объем золотодобычи в натуральных величинах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год составил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66,212 тн.</a:t>
            </a:r>
            <a:endParaRPr lang="ru-RU" sz="1400" b="1" u="sng">
              <a:latin typeface="Times New Roman" pitchFamily="18" charset="0"/>
              <a:cs typeface="Times New Roman" pitchFamily="18" charset="0"/>
            </a:endParaRPr>
          </a:p>
          <a:p>
            <a:pPr marL="92075" indent="9525" algn="just" fontAlgn="auto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68000"/>
              <a:defRPr/>
            </a:pP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Доля золотодобычи Северо-Енисейского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в объемах золотодобычи Красноярского края составляет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82,3%, и 20%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России.</a:t>
            </a:r>
            <a:endParaRPr lang="ru-RU" sz="1400" b="1" u="sng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6838" indent="-4763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10" descr="инфраст.jpg"/>
          <p:cNvPicPr>
            <a:picLocks noChangeAspect="1"/>
          </p:cNvPicPr>
          <p:nvPr/>
        </p:nvPicPr>
        <p:blipFill>
          <a:blip r:embed="rId5">
            <a:lum bright="20000" contrast="30000"/>
          </a:blip>
          <a:srcRect l="32322" t="18790" r="33816" b="51146"/>
          <a:stretch>
            <a:fillRect/>
          </a:stretch>
        </p:blipFill>
        <p:spPr bwMode="auto">
          <a:xfrm>
            <a:off x="4716017" y="1628800"/>
            <a:ext cx="2772308" cy="2016224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395EEB-1E86-4304-946C-9B5D0E37AC07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0" y="333375"/>
            <a:ext cx="3563938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Промышленность</a:t>
            </a:r>
          </a:p>
        </p:txBody>
      </p:sp>
      <p:sp>
        <p:nvSpPr>
          <p:cNvPr id="21513" name="Содержимое 2"/>
          <p:cNvSpPr txBox="1"/>
          <p:nvPr/>
        </p:nvSpPr>
        <p:spPr bwMode="auto">
          <a:xfrm>
            <a:off x="7451725" y="1916113"/>
            <a:ext cx="4572000" cy="2305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65125" indent="-255588" algn="ctr">
              <a:spcBef>
                <a:spcPts val="400"/>
              </a:spcBef>
              <a:buClr>
                <a:schemeClr val="accent1"/>
              </a:buClr>
              <a:buSzPct val="68000"/>
              <a:buFont typeface="Arial"/>
              <a:buNone/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Arial"/>
              <a:buNone/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Arial"/>
              <a:buNone/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3" descr="P101002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372200" y="2708920"/>
            <a:ext cx="2926256" cy="2016224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BFC0533C-FA60-4A35-8F02-2B823BAA19AF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15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3" descr="C:\Users\stv\Desktop\золото.jpg"/>
          <p:cNvPicPr>
            <a:picLocks noChangeAspect="1" noChangeArrowheads="1"/>
          </p:cNvPicPr>
          <p:nvPr/>
        </p:nvPicPr>
        <p:blipFill>
          <a:blip r:embed="rId2"/>
          <a:srcRect l="46154" b="29630"/>
          <a:stretch>
            <a:fillRect/>
          </a:stretch>
        </p:blipFill>
        <p:spPr bwMode="auto">
          <a:xfrm>
            <a:off x="0" y="373803"/>
            <a:ext cx="9144000" cy="6515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U:\ОТДЕЛ ЭКОНОМИЧЕСКОГО АНАЛИЗА\данные Главе\Главе 2017\Итоги 2016\Фото\i (1).jpg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5994256" y="332656"/>
            <a:ext cx="303717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0" name="Picture 2" descr="C:\Users\LAS\Desktop\i (1).jpg"/>
          <p:cNvPicPr>
            <a:picLocks noChangeAspect="1" noChangeArrowheads="1"/>
          </p:cNvPicPr>
          <p:nvPr/>
        </p:nvPicPr>
        <p:blipFill>
          <a:blip r:embed="rId4">
            <a:lum bright="20000" contrast="20000"/>
          </a:blip>
          <a:stretch>
            <a:fillRect/>
          </a:stretch>
        </p:blipFill>
        <p:spPr bwMode="auto">
          <a:xfrm>
            <a:off x="6948264" y="2276872"/>
            <a:ext cx="2088232" cy="2672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:\Users\STV\Desktop\фото\То2.jpg"/>
          <p:cNvPicPr>
            <a:picLocks noChangeAspect="1" noChangeArrowheads="1"/>
          </p:cNvPicPr>
          <p:nvPr/>
        </p:nvPicPr>
        <p:blipFill>
          <a:blip r:embed="rId5">
            <a:lum bright="20000" contrast="20000"/>
          </a:blip>
          <a:stretch>
            <a:fillRect/>
          </a:stretch>
        </p:blipFill>
        <p:spPr bwMode="auto">
          <a:xfrm>
            <a:off x="5580112" y="4941168"/>
            <a:ext cx="3419872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U:\ОТДЕЛ ЭКОНОМИЧЕСКОГО АНАЛИЗА\данные Главе\Главе 2017\Итоги 2016\Фото\dom_sovr.jpg"/>
          <p:cNvPicPr>
            <a:picLocks noChangeAspect="1" noChangeArrowheads="1"/>
          </p:cNvPicPr>
          <p:nvPr/>
        </p:nvPicPr>
        <p:blipFill>
          <a:blip r:embed="rId6">
            <a:lum bright="10000" contrast="10000"/>
          </a:blip>
          <a:stretch>
            <a:fillRect/>
          </a:stretch>
        </p:blipFill>
        <p:spPr bwMode="auto">
          <a:xfrm>
            <a:off x="179512" y="4653136"/>
            <a:ext cx="3127390" cy="2086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49" name="Picture 1" descr="C:\Users\LAS\Desktop\i.jpg"/>
          <p:cNvPicPr>
            <a:picLocks noChangeAspect="1" noChangeArrowheads="1"/>
          </p:cNvPicPr>
          <p:nvPr/>
        </p:nvPicPr>
        <p:blipFill>
          <a:blip r:embed="rId7">
            <a:lum contrast="10000"/>
          </a:blip>
          <a:stretch>
            <a:fillRect/>
          </a:stretch>
        </p:blipFill>
        <p:spPr bwMode="auto">
          <a:xfrm>
            <a:off x="107504" y="2348880"/>
            <a:ext cx="245264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3" name="Picture 1" descr="U:\ОТДЕЛ ЭКОНОМИЧЕСКОГО АНАЛИЗА\данные Главе\Главе 2017\Итоги 2016\Фото\doroga2.jpg"/>
          <p:cNvPicPr>
            <a:picLocks noChangeAspect="1" noChangeArrowheads="1"/>
          </p:cNvPicPr>
          <p:nvPr/>
        </p:nvPicPr>
        <p:blipFill>
          <a:blip r:embed="rId8">
            <a:lum bright="20000" contrast="20000"/>
          </a:blip>
          <a:stretch>
            <a:fillRect/>
          </a:stretch>
        </p:blipFill>
        <p:spPr bwMode="auto">
          <a:xfrm>
            <a:off x="107504" y="332655"/>
            <a:ext cx="3024336" cy="201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56962785"/>
              </p:ext>
            </p:extLst>
          </p:nvPr>
        </p:nvGraphicFramePr>
        <p:xfrm>
          <a:off x="1259632" y="548680"/>
          <a:ext cx="6408712" cy="5832648"/>
        </p:xfrm>
        <a:graphic>
          <a:graphicData uri="http://schemas.openxmlformats.org/drawingml/2006/diagram">
            <dgm:relIds xmlns:dgm="http://schemas.openxmlformats.org/drawingml/2006/diagram" r:dm="rId10" r:lo="rId11" r:qs="rId12" r:cs="rId1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30E23-F658-47C3-9F7E-AC29D1E9246C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B1C52F4E-A9F6-47F2-AE7B-F8FA1AA2A52C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16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0" y="333375"/>
            <a:ext cx="3563938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Промышленность</a:t>
            </a: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-53144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295059F9-9299-4039-837F-AC4A6B62C9F6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17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2420938"/>
            <a:ext cx="9144000" cy="431800"/>
          </a:xfrm>
        </p:spPr>
        <p:txBody>
          <a:bodyPr/>
          <a:lstStyle/>
          <a:p>
            <a:pPr algn="ctr">
              <a:buFont typeface="Arial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Объемы добычи золота в Северо-Енисейском округе с 1996 по 2024 годы (кг) </a:t>
            </a:r>
          </a:p>
          <a:p>
            <a:pPr algn="ctr"/>
            <a:endParaRPr lang="ru-RU" sz="1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9" name="TextBox 13"/>
          <p:cNvSpPr txBox="1">
            <a:spLocks noChangeArrowheads="1"/>
          </p:cNvSpPr>
          <p:nvPr/>
        </p:nvSpPr>
        <p:spPr bwMode="auto">
          <a:xfrm>
            <a:off x="2987675" y="836613"/>
            <a:ext cx="5832475" cy="1600200"/>
          </a:xfrm>
          <a:prstGeom prst="rect">
            <a:avLst/>
          </a:prstGeom>
          <a:noFill/>
          <a:ln w="15875">
            <a:solidFill>
              <a:srgbClr val="0070C0"/>
            </a:solidFill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В Северо-Енисейском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эксплуатируются месторождения россыпного и рудного золота Северо-Енисейского кряжа. </a:t>
            </a:r>
          </a:p>
          <a:p>
            <a:pPr algn="just"/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Основными золотодобывающими предприятиями, действующими на территории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округа, являются: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АО «Полюс Красноярск», ООО «Соврудник», ООО АС « Прииск Дражный», ОАО «Красноярская  горно-геологическая компания» филиал Северная геологоразведочная экспедиция», ООО Горнорудная компания «Амикан».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0" y="333375"/>
            <a:ext cx="3563938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Промышленность</a:t>
            </a:r>
          </a:p>
        </p:txBody>
      </p:sp>
      <p:pic>
        <p:nvPicPr>
          <p:cNvPr id="3075" name="Picture 3" descr="C:\Users\SMA\Desktop\142532992624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7504" y="836712"/>
            <a:ext cx="2750021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2" name="Содержимое 3"/>
          <p:cNvGraphicFramePr/>
          <p:nvPr>
            <p:extLst>
              <p:ext uri="{D42A27DB-BD31-4B8C-83A1-F6EECF244321}">
                <p14:modId xmlns:p14="http://schemas.microsoft.com/office/powerpoint/2010/main" xmlns="" val="2575636498"/>
              </p:ext>
            </p:extLst>
          </p:nvPr>
        </p:nvGraphicFramePr>
        <p:xfrm>
          <a:off x="251520" y="2924944"/>
          <a:ext cx="8568952" cy="2952328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7EDB7C03-9F20-48C7-9E7C-5F270131162B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18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7" name="Прямоугольник 11"/>
          <p:cNvSpPr>
            <a:spLocks noChangeArrowheads="1"/>
          </p:cNvSpPr>
          <p:nvPr/>
        </p:nvSpPr>
        <p:spPr bwMode="auto">
          <a:xfrm>
            <a:off x="179511" y="549275"/>
            <a:ext cx="5112569" cy="25083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Является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градообразующим предприятием Северо-Енисейского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округа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и входит в первую десятку золотодобывающих компаний страны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 создано при участии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Администрации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Северо-Енисейского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осуществляет деятельность с 1998 года, специализируется  на добыче рудного золота открытым способом с переработкой руды на золотоизвлекательной фабрике  «Советская»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ЗИФ «Высокое» с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получением конечного продукта в слитках.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2010 году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ООО «Соврудник»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без остановки рабочего процесса провел реконструкцию золотоизвлекательной фабрики «Советская»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что позволило предприятию при общем снижении среднего содержания золота в руде увеличить объем золотодобычи и поднять производительность по переработке руды.</a:t>
            </a:r>
            <a:endParaRPr lang="ru-RU" sz="1300" b="1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475" y="260350"/>
            <a:ext cx="215582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ООО «Соврудник»</a:t>
            </a:r>
          </a:p>
        </p:txBody>
      </p:sp>
      <p:sp>
        <p:nvSpPr>
          <p:cNvPr id="23561" name="Прямоугольник 12"/>
          <p:cNvSpPr>
            <a:spLocks noChangeArrowheads="1"/>
          </p:cNvSpPr>
          <p:nvPr/>
        </p:nvSpPr>
        <p:spPr bwMode="auto">
          <a:xfrm>
            <a:off x="3851920" y="3789363"/>
            <a:ext cx="5147618" cy="30931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Добыча руды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на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карьерах: Эльдорадо, Северо-Западный, Добрый, </a:t>
            </a:r>
            <a:r>
              <a:rPr lang="ru-RU" sz="130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Ишмурат, ЗИФ «Высокое».</a:t>
            </a:r>
            <a:endParaRPr lang="ru-RU" sz="13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Переработку руды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 золотоизвлекательная фабрика «Советская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и ЗИФ «Высокое». </a:t>
            </a:r>
            <a:endParaRPr lang="ru-RU" sz="13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Логистика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автомобильная дорога «</a:t>
            </a:r>
            <a:r>
              <a:rPr lang="ru-RU" sz="130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Епишино-Северо-Енисейский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 до города Енисейска с </a:t>
            </a:r>
            <a:r>
              <a:rPr lang="ru-RU" sz="1300" smtClean="0">
                <a:solidFill>
                  <a:srgbClr val="000000"/>
                </a:solidFill>
                <a:latin typeface="Times New Roman"/>
                <a:ea typeface="Times New Roman"/>
              </a:rPr>
              <a:t>мостовым переходом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через реку Енисей в районе п. Высокогорский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13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Инновационная деятельность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Предприятием впервые с 2004 года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освоена инновационная технология кучного выщелачивания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позволяющая перерабатывать руду с невысоким содержанием золота. Эта технология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позволила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получать металл непосредственно на месте добычи руды, без существенных затрат по ее транспортировке на золотоизвлекательную фабрику. </a:t>
            </a:r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Впервые в практике золотодобычи, технология кучного выщелачивания 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применялась </a:t>
            </a:r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суровых климатических условиях Крайнего Севера. </a:t>
            </a:r>
          </a:p>
        </p:txBody>
      </p:sp>
      <p:pic>
        <p:nvPicPr>
          <p:cNvPr id="14" name="Рисунок 13" descr="http://vis-inform.ru/media/2012/01/1327852498img0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0" y="3933056"/>
            <a:ext cx="3779912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7" name="Picture 1" descr="\\FILES-SERVER\Shares_Folder$\ОТДЕЛ ЭКОНОМИЧЕСКОГО АНАЛИЗА\КОНКУРСЫ\КОНКУРСЫ 2018\Лучшая орг работы с населением\ФОТО\с интернета\U3TJVZP5NbY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292080" y="764704"/>
            <a:ext cx="360040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23129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4581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164675703"/>
              </p:ext>
            </p:extLst>
          </p:nvPr>
        </p:nvGraphicFramePr>
        <p:xfrm>
          <a:off x="827584" y="4941168"/>
          <a:ext cx="7632848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Лист" r:id="rId3" imgW="9296355" imgH="3066930" progId="Excel.Sheet.8">
                  <p:embed/>
                </p:oleObj>
              </mc:Choice>
              <mc:Fallback>
                <p:oleObj name="Лист" r:id="rId3" imgW="9296355" imgH="306693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4941168"/>
                        <a:ext cx="7632848" cy="16561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Прямоугольник 11"/>
          <p:cNvSpPr>
            <a:spLocks noChangeArrowheads="1"/>
          </p:cNvSpPr>
          <p:nvPr/>
        </p:nvSpPr>
        <p:spPr bwMode="auto">
          <a:xfrm>
            <a:off x="0" y="260350"/>
            <a:ext cx="9144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ООО «Соврудник»</a:t>
            </a:r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1403648" y="4437112"/>
            <a:ext cx="6553200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Объемы добычи золота ООО «Соврудник» с 1999 по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год (кг)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5" name="Прямоугольник 11"/>
          <p:cNvSpPr>
            <a:spLocks noChangeArrowheads="1"/>
          </p:cNvSpPr>
          <p:nvPr/>
        </p:nvSpPr>
        <p:spPr bwMode="auto">
          <a:xfrm>
            <a:off x="179512" y="692696"/>
            <a:ext cx="5760913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Собственная</a:t>
            </a:r>
            <a:r>
              <a:rPr lang="ru-RU" sz="1200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научно-исследовательская лаборатория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предприятия позволяет в полном объеме моделировать всю технологическую цепочку фабрики «Советская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и ЗИФ «Высокое»,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определяя оптимальные технологические схемы переработки сырья.</a:t>
            </a:r>
          </a:p>
          <a:p>
            <a:pPr algn="just"/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На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предприятии работает 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3 537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человека.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Среднемесячная заработная плата работников за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составила 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141,9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тыс. руб.</a:t>
            </a:r>
          </a:p>
          <a:p>
            <a:pPr algn="just"/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Годовой объем выпускаемой продукции (золото, кг.) составил в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году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5 526 кг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Выручка от реализации продукции, работ, услуг за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составила </a:t>
            </a:r>
            <a:r>
              <a:rPr lang="ru-RU" sz="12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39 048 млн</a:t>
            </a:r>
            <a:r>
              <a:rPr lang="ru-RU" sz="12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2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За период с 1996 по 2024 годы объем золотодобычи составил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88,7  тонны.</a:t>
            </a:r>
            <a:endParaRPr lang="ru-RU" sz="1200" b="1" u="sng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586" name="Рисунок 12" descr="http://itd0.mycdn.me/image?id=770420752416&amp;t=20&amp;plc=WEB&amp;tkn=*9OTi5Z9gsmvm62IuNRO1rURpcGE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011863" y="765175"/>
            <a:ext cx="2970212" cy="143968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4587" name="Прямоугольник 10"/>
          <p:cNvSpPr>
            <a:spLocks noChangeArrowheads="1"/>
          </p:cNvSpPr>
          <p:nvPr/>
        </p:nvSpPr>
        <p:spPr bwMode="auto">
          <a:xfrm>
            <a:off x="107505" y="2348879"/>
            <a:ext cx="8874570" cy="19482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85725" indent="-85725" algn="just">
              <a:spcAft>
                <a:spcPct val="0"/>
              </a:spcAft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Реализуемый инвестиционный проект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200" b="1" u="sng" smtClean="0">
                <a:latin typeface="Times New Roman"/>
                <a:ea typeface="Times New Roman"/>
              </a:rPr>
              <a:t>«</a:t>
            </a:r>
            <a:r>
              <a:rPr lang="ru-RU" sz="1200" b="1" u="sng">
                <a:latin typeface="Times New Roman"/>
                <a:ea typeface="Times New Roman"/>
              </a:rPr>
              <a:t>Освоение золоторудных месторождений Нойбинской площади Северо-Енисейского </a:t>
            </a:r>
            <a:r>
              <a:rPr lang="ru-RU" sz="1200" b="1" u="sng" smtClean="0">
                <a:latin typeface="Times New Roman"/>
                <a:ea typeface="Times New Roman"/>
              </a:rPr>
              <a:t>  округа </a:t>
            </a:r>
            <a:r>
              <a:rPr lang="ru-RU" sz="1200" b="1" u="sng">
                <a:latin typeface="Times New Roman"/>
                <a:ea typeface="Times New Roman"/>
              </a:rPr>
              <a:t>Красноярского края»</a:t>
            </a:r>
            <a:r>
              <a:rPr lang="ru-RU" sz="1200">
                <a:latin typeface="Times New Roman"/>
                <a:ea typeface="Times New Roman"/>
              </a:rPr>
              <a:t>.</a:t>
            </a:r>
            <a:endParaRPr lang="ru-RU" sz="1100">
              <a:latin typeface="Times New Roman"/>
              <a:ea typeface="Times New Roman"/>
            </a:endParaRPr>
          </a:p>
          <a:p>
            <a:pPr marL="85725" indent="457200" algn="just">
              <a:lnSpc>
                <a:spcPct val="115000"/>
              </a:lnSpc>
              <a:spcAft>
                <a:spcPct val="0"/>
              </a:spcAft>
            </a:pPr>
            <a:r>
              <a:rPr lang="ru-RU" sz="1200">
                <a:latin typeface="Times New Roman"/>
                <a:ea typeface="Calibri"/>
              </a:rPr>
              <a:t>В рамках реализации проекта был запущен современный горнообогатительный комбинат с новой </a:t>
            </a:r>
            <a:r>
              <a:rPr lang="ru-RU" sz="1200" err="1" smtClean="0">
                <a:latin typeface="Times New Roman"/>
                <a:ea typeface="Calibri"/>
              </a:rPr>
              <a:t>золотоизвлекательной</a:t>
            </a:r>
            <a:r>
              <a:rPr lang="ru-RU" sz="1200">
                <a:latin typeface="Times New Roman"/>
                <a:ea typeface="Calibri"/>
              </a:rPr>
              <a:t> </a:t>
            </a:r>
            <a:r>
              <a:rPr lang="ru-RU" sz="1200" smtClean="0">
                <a:latin typeface="Times New Roman"/>
                <a:ea typeface="Calibri"/>
              </a:rPr>
              <a:t>фабрикой </a:t>
            </a:r>
            <a:r>
              <a:rPr lang="ru-RU" sz="1200">
                <a:latin typeface="Times New Roman"/>
                <a:ea typeface="Calibri"/>
              </a:rPr>
              <a:t>производительностью по переработке руды </a:t>
            </a:r>
            <a:r>
              <a:rPr lang="ru-RU" sz="1200" b="1">
                <a:latin typeface="Times New Roman"/>
                <a:ea typeface="Calibri"/>
              </a:rPr>
              <a:t>до 6 млн. тонн и золотодобычей более 5 тонн золота в год</a:t>
            </a:r>
            <a:r>
              <a:rPr lang="ru-RU" sz="1200">
                <a:latin typeface="Times New Roman"/>
                <a:ea typeface="Calibri"/>
              </a:rPr>
              <a:t>.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Сложность и масштаб  этого проекта определяли его удаленность далеко в тайге и суровые северные условия, в которых велось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строительство ГОКа с «нулевого уровня»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. Данный инвестиционный проект входит в комплексный инвестиционный проект развития Красноярского края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«Енисейская Сибирь».</a:t>
            </a:r>
            <a:endParaRPr lang="ru-RU" sz="1050">
              <a:latin typeface="Calibri"/>
              <a:ea typeface="Times New Roman"/>
              <a:cs typeface="Times New Roman"/>
            </a:endParaRPr>
          </a:p>
          <a:p>
            <a:pPr marL="85725" indent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120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Срок реализации проекта: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2019-2023 годы (1-й этап инвестиционная стадия);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2024-2028 годы (2-я стадия промышленная эксплуатация: запуск 1-й и 2-й линии ГОК).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Количество создаваемых мест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более 1500 человек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.</a:t>
            </a:r>
            <a:endParaRPr lang="ru-RU" sz="105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966B91D0-5F87-4F38-88A0-CCD5F8F087F5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19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266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3">
            <a:lum bright="56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468313" y="317976"/>
            <a:ext cx="8424862" cy="590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</a:t>
            </a:r>
          </a:p>
          <a:p>
            <a:pPr algn="ctr">
              <a:defRPr/>
            </a:pPr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		</a:t>
            </a:r>
            <a:endParaRPr lang="ru-RU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Введение					</a:t>
            </a:r>
            <a:endParaRPr lang="ru-RU" sz="1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Обращение Главы 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округа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Общие сведения о Северо-Енисейском 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муниципальном округе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6</a:t>
            </a: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Основные социально-экономические показатели 	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</a:p>
          <a:p>
            <a:pPr eaLnBrk="0" hangingPunct="0">
              <a:defRPr/>
            </a:pP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жизни населения				8</a:t>
            </a: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Среднемесячная заработная плата			9</a:t>
            </a: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Демография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13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Численность населения по основным возрастным группам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Промышленность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Сельское хозяйство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Малое и среднее предпринимательство, торговля                        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901700" eaLnBrk="0" hangingPunct="0">
              <a:defRPr/>
            </a:pP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Инфраструктура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Строительство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31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Транспорт и связь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Топливно-энергетическое 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Образование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Здравоохранение 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45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Культура		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46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Физическая культура и спорт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47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Инвестиционная политика				</a:t>
            </a:r>
            <a:r>
              <a:rPr lang="ru-RU" sz="16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48-66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		</a:t>
            </a:r>
          </a:p>
        </p:txBody>
      </p:sp>
      <p:pic>
        <p:nvPicPr>
          <p:cNvPr id="11268" name="Picture 6" descr="C:\Users\KKO\Desktop\Flag_of_Severo-Yeniseysky_rayon_(2011)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524750" y="333375"/>
            <a:ext cx="1528763" cy="136683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0C065DA4-7857-4FB1-A6FA-E60D6FC5A1B2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</a:t>
            </a:fld>
            <a:endParaRPr lang="ru-RU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2" name="Прямоугольник 5"/>
          <p:cNvSpPr>
            <a:spLocks noChangeArrowheads="1"/>
          </p:cNvSpPr>
          <p:nvPr/>
        </p:nvSpPr>
        <p:spPr bwMode="auto">
          <a:xfrm>
            <a:off x="179388" y="765175"/>
            <a:ext cx="4752975" cy="22929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Является градообразующим предприятием для поселков Новая Калами, Вангаш и Тея Северо-Енисейского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муниципального округа. </a:t>
            </a:r>
            <a:r>
              <a:rPr lang="ru-RU" sz="13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Предприятие </a:t>
            </a:r>
            <a:r>
              <a:rPr lang="ru-RU" sz="130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создано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при участии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Администрации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Северо-Енисейского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округа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1998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году,  имеет 8 драг,  участок вскрышных и горно-подготовительных работ, центральные ремонтно-механические мастерские с литейным, кузнечным, механическим и наплавочным цехами и станцией для выработки кислорода, а также автотранспортный цех. 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Предприятие имеет лицензии на право пользования недрами с целью добычи россыпного золота как дражным, так и гидромеханическим способом разработки.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www.24rus.ru/photos/images/tolokonskij/draga16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932040" y="764704"/>
            <a:ext cx="421196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700338" y="333375"/>
            <a:ext cx="369411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60363" algn="ctr"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 АС «Прииск Дражный» </a:t>
            </a:r>
          </a:p>
        </p:txBody>
      </p:sp>
      <p:sp>
        <p:nvSpPr>
          <p:cNvPr id="25606" name="Прямоугольник 10"/>
          <p:cNvSpPr>
            <a:spLocks noChangeArrowheads="1"/>
          </p:cNvSpPr>
          <p:nvPr/>
        </p:nvSpPr>
        <p:spPr bwMode="auto">
          <a:xfrm>
            <a:off x="4716463" y="4292600"/>
            <a:ext cx="4211637" cy="20928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Логистика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автомобильная дорога «</a:t>
            </a:r>
            <a:r>
              <a:rPr lang="ru-RU" sz="130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Епишино-Северо-Енисейский»</a:t>
            </a:r>
            <a:r>
              <a:rPr lang="ru-RU" sz="130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до города Енисейска с </a:t>
            </a:r>
            <a:r>
              <a:rPr lang="ru-RU" sz="1300" smtClean="0">
                <a:solidFill>
                  <a:srgbClr val="000000"/>
                </a:solidFill>
                <a:latin typeface="Times New Roman"/>
                <a:ea typeface="Times New Roman"/>
              </a:rPr>
              <a:t>мостовым переходом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через реку Енисей в районе п. Высокогорский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13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lang="ru-RU" sz="13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Добыча руды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на 2 карьерах: </a:t>
            </a:r>
          </a:p>
          <a:p>
            <a:pPr>
              <a:buFont typeface="Wingdings" pitchFamily="2" charset="2"/>
              <a:buChar char="Ø"/>
            </a:pP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Карьер Новая Калами драгами № 14, 121, 122, 222. </a:t>
            </a:r>
          </a:p>
          <a:p>
            <a:pPr>
              <a:buFont typeface="Wingdings" pitchFamily="2" charset="2"/>
              <a:buChar char="Ø"/>
            </a:pP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Карьер Вангаш драгами № 10, 16, 23, 251.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участка гидромеханической добычи  предприятием получена лицензия на добычу россыпного  золота. </a:t>
            </a:r>
          </a:p>
        </p:txBody>
      </p:sp>
      <p:pic>
        <p:nvPicPr>
          <p:cNvPr id="12" name="Рисунок 11" descr="https://a.d-cd.net/aa77e04s-960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0" y="3429000"/>
            <a:ext cx="457200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22BA71C8-93D1-42FC-B255-3376FE27602A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20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3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098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27385819"/>
              </p:ext>
            </p:extLst>
          </p:nvPr>
        </p:nvGraphicFramePr>
        <p:xfrm>
          <a:off x="1098550" y="3933825"/>
          <a:ext cx="7046913" cy="237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Лист" r:id="rId4" imgW="8705844" imgH="2933820" progId="Excel.Sheet.8">
                  <p:embed/>
                </p:oleObj>
              </mc:Choice>
              <mc:Fallback>
                <p:oleObj name="Лист" r:id="rId4" imgW="8705844" imgH="293382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8550" y="3933825"/>
                        <a:ext cx="7046913" cy="2374900"/>
                      </a:xfrm>
                      <a:prstGeom prst="rect">
                        <a:avLst/>
                      </a:prstGeom>
                      <a:solidFill>
                        <a:prstClr val="white">
                          <a:alpha val="0"/>
                        </a:prst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18E6790A-1070-4861-B102-48FD3D781D75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21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TextBox 13"/>
          <p:cNvSpPr txBox="1">
            <a:spLocks noChangeArrowheads="1"/>
          </p:cNvSpPr>
          <p:nvPr/>
        </p:nvSpPr>
        <p:spPr bwMode="auto">
          <a:xfrm>
            <a:off x="1043608" y="3510880"/>
            <a:ext cx="7272808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Объемы добычи золота ООО АС «Прииск Дражный» с 1998 по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год (кг)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района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00338" y="333375"/>
            <a:ext cx="369411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60363" algn="ctr"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 АС «Прииск Дражный»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9388" y="836712"/>
            <a:ext cx="4608636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ct val="0"/>
              </a:spcAft>
              <a:defRPr/>
            </a:pP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Численность работающих на предприятии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537 человека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.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Среднемесячная заработная плата работников –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109,9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тыс. руб.</a:t>
            </a:r>
            <a:endParaRPr lang="ru-RU" sz="1300">
              <a:solidFill>
                <a:srgbClr val="00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ct val="0"/>
              </a:spcAft>
              <a:defRPr/>
            </a:pP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Дражная золотодобыча на протяжении ряда лет имела тенденцию роста. Годовой объем выпускаемой продукции (золото, кг.)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в 2024 году составил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260,0 кг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. За период с 1998 года по 2024 год объем добычи золото составил 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20,9 тонны.</a:t>
            </a:r>
            <a:endParaRPr lang="ru-RU" sz="1300" b="1" u="sng">
              <a:solidFill>
                <a:srgbClr val="00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Карьер гидромеханической добычи </a:t>
            </a:r>
            <a:r>
              <a:rPr lang="ru-RU" sz="1300" u="sng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одно из новых и стремительно развивающихся производственных направлений ООО АС «Прииск Дражный». В составе карьера работают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добычных участка, оснащенных промывочными приборами суммарной производительной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мощностью по промывке горной массы 1,5 млн. куб. м. в год.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SMA\Desktop\priisk-drazhnyj-1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716016" y="767562"/>
            <a:ext cx="4106776" cy="2301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6" name="Прямоугольник 13"/>
          <p:cNvSpPr>
            <a:spLocks noChangeArrowheads="1"/>
          </p:cNvSpPr>
          <p:nvPr/>
        </p:nvSpPr>
        <p:spPr bwMode="auto">
          <a:xfrm>
            <a:off x="179388" y="692150"/>
            <a:ext cx="5256212" cy="2492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Aft>
                <a:spcPct val="0"/>
              </a:spcAft>
            </a:pP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Предприятие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мирового уровня –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крупнейший производитель золота в России и одна из 5 ведущих мировых золотодобывающих компаний по объему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ahoma"/>
                <a:cs typeface="Times New Roman" pitchFamily="18" charset="0"/>
              </a:rPr>
              <a:t>золота. 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АО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«Полюс Красноярск» </a:t>
            </a:r>
            <a:r>
              <a:rPr lang="ru-RU" sz="1300" b="1">
                <a:solidFill>
                  <a:srgbClr val="202020"/>
                </a:solidFill>
                <a:latin typeface="Times New Roman" pitchFamily="18" charset="0"/>
                <a:cs typeface="Times New Roman" pitchFamily="18" charset="0"/>
              </a:rPr>
              <a:t>входит в ТОП-3 мировых лидеров по запасам </a:t>
            </a:r>
            <a:r>
              <a:rPr lang="ru-RU" sz="1300" b="1" smtClean="0">
                <a:solidFill>
                  <a:srgbClr val="202020"/>
                </a:solidFill>
                <a:latin typeface="Times New Roman" pitchFamily="18" charset="0"/>
                <a:cs typeface="Times New Roman" pitchFamily="18" charset="0"/>
              </a:rPr>
              <a:t>золота, что </a:t>
            </a:r>
            <a:r>
              <a:rPr lang="ru-RU" sz="1300" b="1">
                <a:solidFill>
                  <a:srgbClr val="202020"/>
                </a:solidFill>
                <a:latin typeface="Times New Roman" pitchFamily="18" charset="0"/>
                <a:cs typeface="Times New Roman" pitchFamily="18" charset="0"/>
              </a:rPr>
              <a:t>является фундаментом для устойчивого роста </a:t>
            </a:r>
            <a:r>
              <a:rPr lang="ru-RU" sz="1300" b="1" smtClean="0">
                <a:solidFill>
                  <a:srgbClr val="20202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также является 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крупным налогоплательщиком края.</a:t>
            </a:r>
            <a:endParaRPr lang="ru-RU" sz="1300" b="1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25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Добыча руды 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осуществляется на </a:t>
            </a:r>
            <a:r>
              <a:rPr lang="ru-RU" sz="125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карьерах: </a:t>
            </a:r>
          </a:p>
          <a:p>
            <a:pPr algn="just"/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Восточный, </a:t>
            </a:r>
            <a:r>
              <a:rPr lang="ru-RU" sz="125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Благодатный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25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Переработку руды 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осуществляют </a:t>
            </a:r>
            <a:r>
              <a:rPr lang="ru-RU" sz="125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перерабатывающие фабрики. </a:t>
            </a:r>
          </a:p>
          <a:p>
            <a:pPr algn="just"/>
            <a:r>
              <a:rPr lang="ru-RU" sz="125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Объем добычи золота предприятием за период с 1996 по </a:t>
            </a:r>
            <a:r>
              <a:rPr lang="ru-RU" sz="125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2024 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годы составил </a:t>
            </a:r>
            <a:r>
              <a:rPr lang="ru-RU" sz="125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977,0 </a:t>
            </a:r>
            <a:r>
              <a:rPr lang="ru-RU" sz="125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тонн</a:t>
            </a:r>
            <a:r>
              <a:rPr lang="ru-RU" sz="125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 Добыча золота увеличилась </a:t>
            </a:r>
            <a:r>
              <a:rPr lang="ru-RU" sz="125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в </a:t>
            </a:r>
            <a:r>
              <a:rPr lang="ru-RU" sz="125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9,2 раза </a:t>
            </a:r>
            <a:r>
              <a:rPr lang="ru-RU" sz="1250" b="1" u="sng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с 6,1 тонн в 1996 году до </a:t>
            </a:r>
            <a:r>
              <a:rPr lang="ru-RU" sz="1250" b="1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60,4 </a:t>
            </a:r>
            <a:r>
              <a:rPr lang="ru-RU" sz="1250" b="1" u="sng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тонн в </a:t>
            </a:r>
            <a:r>
              <a:rPr lang="ru-RU" sz="1250" b="1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2024 </a:t>
            </a:r>
            <a:r>
              <a:rPr lang="ru-RU" sz="1250" b="1" u="sng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году.</a:t>
            </a:r>
            <a:r>
              <a:rPr lang="ru-RU" sz="125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5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Рисунок 10" descr="инфраст.jpg"/>
          <p:cNvPicPr>
            <a:picLocks noChangeAspect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5436096" y="764704"/>
            <a:ext cx="3707904" cy="2176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9" name="Прямоугольник 11"/>
          <p:cNvSpPr>
            <a:spLocks noChangeArrowheads="1"/>
          </p:cNvSpPr>
          <p:nvPr/>
        </p:nvSpPr>
        <p:spPr bwMode="auto">
          <a:xfrm>
            <a:off x="3347864" y="3068960"/>
            <a:ext cx="5580062" cy="32316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Инновационная деятельность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ahoma" pitchFamily="34" charset="0"/>
              </a:rPr>
              <a:t>АО «Полюс Красноярск»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ahoma" pitchFamily="34" charset="0"/>
              </a:rPr>
              <a:t>п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рименяет уникальную технологию биологического окисления упорных мышьяковисто-сурьмянистых (сульфидных) золотосодержащих руд, которая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впервые в мире адаптирована для промышленного применения в условиях Крайнего Севера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Это уникальная технология переработки сульфидных руд </a:t>
            </a:r>
            <a:r>
              <a:rPr lang="en-US" sz="1200" smtClean="0">
                <a:latin typeface="Times New Roman" pitchFamily="18" charset="0"/>
                <a:cs typeface="Times New Roman" pitchFamily="18" charset="0"/>
              </a:rPr>
              <a:t>BIONORD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которая является собственной разработкой и гордостью компании.</a:t>
            </a:r>
            <a:endParaRPr lang="ru-RU" sz="1200" b="1" u="sng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Перспективное планирование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2030 года предприятием запланированы к реализации проекты по освоению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очереди карьера Восточный, Панимбинского месторождения, месторождений в Мотыгинском районе  (Раздолинский рудный узел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12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Численность работающих на предприятии </a:t>
            </a:r>
            <a:r>
              <a:rPr lang="ru-RU" sz="12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4 592 человека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12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АО «Полюс Красноярск»обеспечивает стабильный рост заработной платы  своим работникам.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2024 год среднемесячная </a:t>
            </a: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заработная плата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работников  составила</a:t>
            </a:r>
            <a:r>
              <a:rPr lang="ru-RU" sz="12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235,07 тыс</a:t>
            </a:r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руб. </a:t>
            </a:r>
            <a:endParaRPr lang="ru-RU" sz="12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Для своих работников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АО «Полюс Красноярск» 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построил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14 общежитий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и 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2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многоквартирных дома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</a:t>
            </a:r>
            <a:endParaRPr lang="ru-RU" sz="1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6600" y="333375"/>
            <a:ext cx="286861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АО «Полюс Красноярск» </a:t>
            </a:r>
          </a:p>
        </p:txBody>
      </p:sp>
      <p:pic>
        <p:nvPicPr>
          <p:cNvPr id="13" name="Рисунок 12" descr="http://www.dela.ru/media/pol02-189082.jpg"/>
          <p:cNvPicPr/>
          <p:nvPr/>
        </p:nvPicPr>
        <p:blipFill>
          <a:blip r:embed="rId4">
            <a:lum bright="20000" contrast="20000"/>
          </a:blip>
          <a:stretch>
            <a:fillRect/>
          </a:stretch>
        </p:blipFill>
        <p:spPr bwMode="auto">
          <a:xfrm>
            <a:off x="251520" y="4684786"/>
            <a:ext cx="2915816" cy="2041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7815709A-2A99-49F4-AE31-6B50485E8D8B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22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s://avatars.mds.yandex.net/get-zen_doc/168601/pub_5b8435a06845a800ada73de8_5b84363cfd58b100aa587963/scale_240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51520" y="3068960"/>
            <a:ext cx="295232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8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122" name="Содержимое 4"/>
          <p:cNvGraphicFramePr/>
          <p:nvPr>
            <p:extLst>
              <p:ext uri="{D42A27DB-BD31-4B8C-83A1-F6EECF244321}">
                <p14:modId xmlns:p14="http://schemas.microsoft.com/office/powerpoint/2010/main" xmlns="" val="2484361576"/>
              </p:ext>
            </p:extLst>
          </p:nvPr>
        </p:nvGraphicFramePr>
        <p:xfrm>
          <a:off x="15875" y="4005263"/>
          <a:ext cx="8934450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Лист" r:id="rId3" imgW="6295988" imgH="1533600" progId="Excel.Sheet.8">
                  <p:embed/>
                </p:oleObj>
              </mc:Choice>
              <mc:Fallback>
                <p:oleObj name="Лист" r:id="rId3" imgW="6295988" imgH="153360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75" y="4005263"/>
                        <a:ext cx="8934450" cy="2654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484784"/>
            <a:ext cx="3131840" cy="22929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Aft>
                <a:spcPct val="0"/>
              </a:spcAft>
            </a:pPr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b="1" smtClean="0">
                <a:latin typeface="Times New Roman" pitchFamily="18" charset="0"/>
                <a:cs typeface="Times New Roman" pitchFamily="18" charset="0"/>
              </a:rPr>
              <a:t>Увеличение золотодобывающих и золотоизвлекающих мощностей месторождение «Благодатное» (ЗИФ-5)</a:t>
            </a:r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>
                <a:latin typeface="Times New Roman"/>
                <a:ea typeface="Times New Roman"/>
              </a:rPr>
              <a:t>Увеличение добывающих и золотоизвлекающих мощностей месторождение «Благодатное» (ЗИФ-5). Срок реализации проекта </a:t>
            </a:r>
            <a:r>
              <a:rPr lang="ru-RU" sz="1100" b="1" u="sng" smtClean="0">
                <a:latin typeface="Times New Roman"/>
                <a:ea typeface="Times New Roman"/>
              </a:rPr>
              <a:t>2021-2028</a:t>
            </a:r>
            <a:r>
              <a:rPr lang="ru-RU" sz="1100" smtClean="0">
                <a:latin typeface="Times New Roman"/>
                <a:ea typeface="Times New Roman"/>
              </a:rPr>
              <a:t> </a:t>
            </a:r>
            <a:r>
              <a:rPr lang="ru-RU" sz="1100">
                <a:latin typeface="Times New Roman"/>
                <a:ea typeface="Times New Roman"/>
              </a:rPr>
              <a:t>годы. Проект заключается в строительстве новой </a:t>
            </a:r>
            <a:r>
              <a:rPr lang="ru-RU" sz="1100" b="1" u="sng" err="1">
                <a:latin typeface="Times New Roman"/>
                <a:ea typeface="Times New Roman"/>
              </a:rPr>
              <a:t>золотоизвлекательной фабрики (ЗИФ 5) </a:t>
            </a:r>
            <a:r>
              <a:rPr lang="ru-RU" sz="1100">
                <a:latin typeface="Times New Roman"/>
                <a:ea typeface="Times New Roman"/>
              </a:rPr>
              <a:t>по переработке руды месторождения «Благодатное» производительностью </a:t>
            </a:r>
            <a:r>
              <a:rPr lang="ru-RU" sz="1100" b="1" u="sng">
                <a:latin typeface="Times New Roman"/>
                <a:ea typeface="Times New Roman"/>
              </a:rPr>
              <a:t>8,3 млн.тонн/год. </a:t>
            </a:r>
            <a:r>
              <a:rPr lang="ru-RU" sz="1100">
                <a:latin typeface="Times New Roman"/>
                <a:ea typeface="Times New Roman"/>
              </a:rPr>
              <a:t>Заявленная стоимость проекта </a:t>
            </a:r>
            <a:r>
              <a:rPr lang="ru-RU" sz="1100" b="1" u="sng" smtClean="0">
                <a:latin typeface="Times New Roman"/>
                <a:ea typeface="Times New Roman"/>
              </a:rPr>
              <a:t>36</a:t>
            </a:r>
            <a:r>
              <a:rPr lang="ru-RU" sz="1100" b="1" u="sng">
                <a:latin typeface="Times New Roman"/>
                <a:ea typeface="Times New Roman"/>
              </a:rPr>
              <a:t> </a:t>
            </a:r>
            <a:r>
              <a:rPr lang="ru-RU" sz="1100" b="1" u="sng" smtClean="0">
                <a:latin typeface="Times New Roman"/>
                <a:ea typeface="Times New Roman"/>
              </a:rPr>
              <a:t>700,00 </a:t>
            </a:r>
            <a:r>
              <a:rPr lang="ru-RU" sz="1100" b="1" u="sng">
                <a:latin typeface="Times New Roman"/>
                <a:ea typeface="Times New Roman"/>
              </a:rPr>
              <a:t>млн. рублей.</a:t>
            </a:r>
            <a:r>
              <a:rPr lang="ru-RU" sz="1100">
                <a:latin typeface="Times New Roman"/>
                <a:ea typeface="Times New Roman"/>
              </a:rPr>
              <a:t> Количество создаваемых рабочих мест на </a:t>
            </a:r>
            <a:r>
              <a:rPr lang="ru-RU" sz="1100" b="1" u="sng">
                <a:latin typeface="Times New Roman"/>
                <a:ea typeface="Times New Roman"/>
              </a:rPr>
              <a:t>356 человек</a:t>
            </a:r>
            <a:r>
              <a:rPr lang="ru-RU" sz="1100">
                <a:latin typeface="Times New Roman"/>
                <a:ea typeface="Times New Roman"/>
              </a:rPr>
              <a:t>. </a:t>
            </a:r>
            <a:endParaRPr lang="ru-RU" sz="110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1484784"/>
            <a:ext cx="3456384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инвестиционный проект «</a:t>
            </a:r>
            <a:r>
              <a:rPr lang="ru-RU" sz="1100" b="1">
                <a:latin typeface="Times New Roman"/>
                <a:ea typeface="Times New Roman"/>
              </a:rPr>
              <a:t>Модернизация и развитие отделений бактериального окисления», в рамках которого производится расширение и модернизация передела </a:t>
            </a:r>
            <a:r>
              <a:rPr lang="ru-RU" sz="1100" b="1" smtClean="0">
                <a:latin typeface="Times New Roman"/>
                <a:ea typeface="Times New Roman"/>
              </a:rPr>
              <a:t>БИО»</a:t>
            </a:r>
            <a:endParaRPr lang="ru-RU" sz="11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88224" y="1484784"/>
            <a:ext cx="2376264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1100" smtClean="0">
                <a:latin typeface="Times New Roman" pitchFamily="18" charset="0"/>
                <a:cs typeface="Times New Roman" pitchFamily="18" charset="0"/>
              </a:rPr>
              <a:t>инвестиционный проект «</a:t>
            </a:r>
            <a:r>
              <a:rPr lang="ru-RU" sz="1100" b="1">
                <a:latin typeface="Times New Roman"/>
                <a:ea typeface="Times New Roman"/>
              </a:rPr>
              <a:t>Освоение глубоких горизонтов Олимпиадинского месторождения</a:t>
            </a:r>
            <a:r>
              <a:rPr lang="ru-RU" sz="1100" b="1" smtClean="0">
                <a:latin typeface="Times New Roman"/>
                <a:ea typeface="Times New Roman"/>
              </a:rPr>
              <a:t>»</a:t>
            </a:r>
            <a:endParaRPr lang="ru-RU" sz="1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427984" y="1124745"/>
            <a:ext cx="288925" cy="504056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331640" y="1196752"/>
            <a:ext cx="287337" cy="432073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452320" y="1196752"/>
            <a:ext cx="288925" cy="432073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1124744"/>
            <a:ext cx="8280400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Реализует </a:t>
            </a:r>
            <a: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инвестиционных проекта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19872" y="3639507"/>
            <a:ext cx="53285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Объемы добычи золота АО «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Полюс Красноярск» </a:t>
            </a:r>
            <a:r>
              <a:rPr lang="ru-RU" sz="1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1996 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2024 </a:t>
            </a:r>
            <a:r>
              <a:rPr lang="ru-RU" sz="1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 (кг)</a:t>
            </a:r>
            <a:endParaRPr lang="ru-RU" sz="120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76600" y="260648"/>
            <a:ext cx="28686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АО «Полюс Красноярск» </a:t>
            </a:r>
          </a:p>
        </p:txBody>
      </p:sp>
      <p:sp>
        <p:nvSpPr>
          <p:cNvPr id="5136" name="Прямоугольник 17"/>
          <p:cNvSpPr>
            <a:spLocks noChangeArrowheads="1"/>
          </p:cNvSpPr>
          <p:nvPr/>
        </p:nvSpPr>
        <p:spPr bwMode="auto">
          <a:xfrm>
            <a:off x="0" y="548681"/>
            <a:ext cx="903605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357188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Золотодобывающее предприятие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АО «Полюс Красноярск»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предприятие мирового уровня –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лидер по производству золота в России и входит в 4-ку ведущих мировых компаний – производителей золота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 АО «Полюс Красноярск» занимает первое место по объемам золотодобычи в Красноярском крае, является одним из крупнейших налогоплательщиков края.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AFBF8A9D-7FBA-482A-9669-865BDB0CE780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23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0" name="Прямоугольник 4"/>
          <p:cNvSpPr>
            <a:spLocks noChangeArrowheads="1"/>
          </p:cNvSpPr>
          <p:nvPr/>
        </p:nvSpPr>
        <p:spPr bwMode="auto">
          <a:xfrm>
            <a:off x="179388" y="908050"/>
            <a:ext cx="4679950" cy="20928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Предприятие специализируется  на поисках и разведке месторождений рудного  и россыпного золота, ведет добычу золота. </a:t>
            </a:r>
          </a:p>
          <a:p>
            <a:pPr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Добыча руды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настоящее время активно отрабатываются участки россыпного золота в долине реки Колоромо.  Получены новые лицензии на геологическое изучение, разведку и добычу россыпного золота и  рудного золота. </a:t>
            </a:r>
          </a:p>
          <a:p>
            <a:pPr lvl="0" algn="just"/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Логистика</a:t>
            </a:r>
            <a:r>
              <a:rPr lang="ru-RU" sz="13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автомобильная дорога «Епишино-Северо-Енисейский» </a:t>
            </a:r>
            <a:r>
              <a:rPr lang="ru-RU" sz="1300" smtClean="0">
                <a:solidFill>
                  <a:srgbClr val="000000"/>
                </a:solidFill>
                <a:latin typeface="Times New Roman"/>
                <a:ea typeface="Times New Roman"/>
              </a:rPr>
              <a:t>с мостовым переходом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через реку Енисей в районе п. Высокогорский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3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im0-tub-ru.yandex.net/i?id=3c085189e8b200b163fda3ad1e2cb8e0&amp;n=33&amp;h=215&amp;w=323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860032" y="908720"/>
            <a:ext cx="408786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260350"/>
            <a:ext cx="9144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Северная геологоразведочная экспедиция </a:t>
            </a:r>
            <a:endParaRPr lang="ru-RU" b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Филиал ОАО </a:t>
            </a: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«Красноярскгеология» (Северная ГРЭ)</a:t>
            </a:r>
          </a:p>
        </p:txBody>
      </p:sp>
      <p:sp>
        <p:nvSpPr>
          <p:cNvPr id="27654" name="Прямоугольник 9"/>
          <p:cNvSpPr>
            <a:spLocks noChangeArrowheads="1"/>
          </p:cNvSpPr>
          <p:nvPr/>
        </p:nvSpPr>
        <p:spPr bwMode="auto">
          <a:xfrm>
            <a:off x="3635896" y="3356992"/>
            <a:ext cx="5257279" cy="31085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Инновационная  деятельность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Направлена на укрепление производственного потенциала, наращивание объемов работ и услуг, повышение их рентабельности на базе внедрения достижений научно-технического прогресса и рыночных методов хозяйствования.</a:t>
            </a:r>
          </a:p>
          <a:p>
            <a:pPr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Введены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эксплуатацию доводочные модули, позволившие значительно увеличить извлечение мелкого золота и сократить потери металла в процессе извлечения из недр. </a:t>
            </a:r>
          </a:p>
          <a:p>
            <a:pPr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Предприятием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постоянно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внедряются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прогрессивные технологии добычи и обогащения россыпного золота. </a:t>
            </a:r>
          </a:p>
          <a:p>
            <a:pPr algn="just"/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Внедрение новых более экологичных технологий, позволяет с минимальным ущербом извлекать до 90 % золота из отрабатываемых россыпей без применения химических реагентов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 освоило сложнейшие, высоко-производительные технологии буровых работ.</a:t>
            </a:r>
          </a:p>
        </p:txBody>
      </p:sp>
      <p:pic>
        <p:nvPicPr>
          <p:cNvPr id="11" name="Рисунок 10" descr="http://sogrt.ucoz.ru/_si/0/25961054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323528" y="3356992"/>
            <a:ext cx="316835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0728335F-BD10-4C93-85E1-4BF184D5D5E2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24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23129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36C54E-15A4-4574-94FF-D42A1E0FBDBD}" type="slidenum">
              <a:rPr lang="ru-RU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996985971"/>
              </p:ext>
            </p:extLst>
          </p:nvPr>
        </p:nvGraphicFramePr>
        <p:xfrm>
          <a:off x="1204913" y="4528865"/>
          <a:ext cx="6877050" cy="2146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Лист" r:id="rId3" imgW="9324989" imgH="2647890" progId="Excel.Sheet.8">
                  <p:embed/>
                </p:oleObj>
              </mc:Choice>
              <mc:Fallback>
                <p:oleObj name="Лист" r:id="rId3" imgW="9324989" imgH="2647890" progId="Excel.Shee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4913" y="4528865"/>
                        <a:ext cx="6877050" cy="21465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323528" y="692697"/>
            <a:ext cx="3888432" cy="2462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Численность работающих на предприятии -         </a:t>
            </a:r>
            <a:r>
              <a:rPr lang="ru-RU" sz="1400" b="1" u="sng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220 </a:t>
            </a:r>
            <a:r>
              <a:rPr lang="ru-RU" sz="1400" b="1" u="sng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человек</a:t>
            </a:r>
            <a:r>
              <a:rPr lang="ru-RU" sz="1400" u="sng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Среднемесячная заработная плата работников – </a:t>
            </a:r>
            <a:r>
              <a:rPr lang="ru-RU" sz="1400" b="1" u="sng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145,73 тыс.руб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Наряду с геологическим изучением, разведкой, предприятие добывает золото. С 2008 года по 2024 год добыто золота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- </a:t>
            </a:r>
            <a:r>
              <a:rPr lang="ru-RU" sz="1400" b="1" u="sng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2,1 тонны. </a:t>
            </a:r>
            <a:r>
              <a:rPr lang="ru-RU" sz="1400">
                <a:latin typeface="Times New Roman"/>
                <a:ea typeface="Times New Roman"/>
              </a:rPr>
              <a:t>За </a:t>
            </a:r>
            <a:r>
              <a:rPr lang="ru-RU" sz="1400" smtClean="0">
                <a:latin typeface="Times New Roman"/>
                <a:ea typeface="Times New Roman"/>
              </a:rPr>
              <a:t>2024 </a:t>
            </a:r>
            <a:r>
              <a:rPr lang="ru-RU" sz="1400">
                <a:latin typeface="Times New Roman"/>
                <a:ea typeface="Times New Roman"/>
              </a:rPr>
              <a:t>год объем золотодобычи предприятия </a:t>
            </a:r>
            <a:r>
              <a:rPr lang="ru-RU" sz="1400" u="sng">
                <a:latin typeface="Times New Roman"/>
                <a:ea typeface="Times New Roman"/>
              </a:rPr>
              <a:t>составил </a:t>
            </a:r>
            <a:r>
              <a:rPr lang="ru-RU" sz="1400" b="1" u="sng" smtClean="0">
                <a:latin typeface="Times New Roman"/>
                <a:ea typeface="Times New Roman"/>
              </a:rPr>
              <a:t>49,4 кг.</a:t>
            </a:r>
            <a:r>
              <a:rPr lang="ru-RU" sz="1400" b="1" u="sng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4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2022 году Северная ГРЭ не занималась добычей золота, а проводила работы по геологическому исследованию и разведкой природных ресурсов.</a:t>
            </a:r>
            <a:endParaRPr lang="ru-RU" sz="1400"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827088" y="4221088"/>
            <a:ext cx="7561262" cy="3077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Объемы добычи золота Северной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геологоразведочной экспедиции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с 2008 по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2024 годы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(кг)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60350"/>
            <a:ext cx="9144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Северная геологоразведочная экспедиция  Филиал ОАО </a:t>
            </a: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«Красноярскгеология» (Северная ГРЭ)</a:t>
            </a:r>
          </a:p>
        </p:txBody>
      </p:sp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30DCDD8A-E98E-4DF0-AC44-4E0D9FEB5AAB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25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8067" name="Рисунок 83"/>
          <p:cNvPicPr>
            <a:picLocks noChangeAspect="1" noChangeArrowheads="1"/>
          </p:cNvPicPr>
          <p:nvPr/>
        </p:nvPicPr>
        <p:blipFill>
          <a:blip r:embed="rId5">
            <a:lum bright="20000" contrast="20000"/>
          </a:blip>
          <a:srcRect l="3751" t="5488" r="8731" b="14934"/>
          <a:stretch>
            <a:fillRect/>
          </a:stretch>
        </p:blipFill>
        <p:spPr bwMode="auto">
          <a:xfrm>
            <a:off x="4211960" y="548680"/>
            <a:ext cx="459189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23528" y="3140969"/>
            <a:ext cx="83529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Предприятием уделяется большое внимание вопросам социально-культурного и бытового обеспечения работников. Вахтовые поселки оснащены современными передвижными домиками со всеми удобствами, столовой и баней. Предприятие имеет репутацию надежного партнера золотодобывающих компаний по выполнению работ и заказов на проведение колонкового бурения.</a:t>
            </a:r>
          </a:p>
          <a:p>
            <a:pPr algn="just"/>
            <a:endParaRPr lang="ru-RU" sz="1400">
              <a:solidFill>
                <a:srgbClr val="00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2" descr="C:\Users\STV\Desktop\фото\polus_vostochnyi_karer.jpg"/>
          <p:cNvPicPr>
            <a:picLocks noChangeAspect="1" noChangeArrowheads="1"/>
          </p:cNvPicPr>
          <p:nvPr/>
        </p:nvPicPr>
        <p:blipFill>
          <a:blip r:embed="rId2">
            <a:lum bright="58000" contrast="6000"/>
          </a:blip>
          <a:stretch>
            <a:fillRect/>
          </a:stretch>
        </p:blipFill>
        <p:spPr bwMode="auto">
          <a:xfrm>
            <a:off x="0" y="0"/>
            <a:ext cx="912087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490537"/>
          </a:xfrm>
        </p:spPr>
        <p:txBody>
          <a:bodyPr rtlCol="0">
            <a:normAutofit fontScale="90000"/>
          </a:bodyPr>
          <a:lstStyle/>
          <a:p>
            <a:pPr marL="342900" indent="-342900" fontAlgn="auto">
              <a:spcBef>
                <a:spcPct val="20000"/>
              </a:spcBef>
              <a:spcAft>
                <a:spcPct val="0"/>
              </a:spcAft>
              <a:defRPr/>
            </a:pPr>
            <a:br>
              <a:rPr lang="ru-RU" sz="18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5" name="Содержимое 3" descr="АМИКА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2564904"/>
            <a:ext cx="298782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107950" y="620688"/>
            <a:ext cx="4824090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361950" algn="just"/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Основным видом  деятельности предприятия является геологоразведочные, геофизические и геохимические работы. Предприятие  осуществляет деятельность по добыче руд и песков драгоценных металлов. </a:t>
            </a:r>
          </a:p>
          <a:p>
            <a:pPr algn="just"/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Добыча руды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осуществляется на месторождении «Ведугинское»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открытым и подземным способом.</a:t>
            </a:r>
          </a:p>
          <a:p>
            <a:pPr algn="just"/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Добытая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руда вывозится для переработки в АО «Полюс Красноярск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Численность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работающих на предприятии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517 человека</a:t>
            </a:r>
            <a:r>
              <a:rPr lang="ru-RU" sz="1200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За 2024 год среднемесячная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заработная плата работников –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203,5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тыс. руб.</a:t>
            </a:r>
            <a:endParaRPr lang="ru-RU" sz="1200" b="1" u="sng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8538" y="260648"/>
            <a:ext cx="4411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ООО Горно-рудная компания «Амикан»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2420889"/>
            <a:ext cx="597666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Инвестиционная деятельность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 реализует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инвестиционный проект «Строительство  горнодобывающего 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перерабатывающего предприятия 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базе золоторудного месторождения «Ведугинское»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рамках которого</a:t>
            </a:r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ведется разработка и освоение </a:t>
            </a:r>
            <a:r>
              <a:rPr lang="ru-RU" sz="12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запасов месторождения открытым и подземным способом и строительство горно-обогатительного комбината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также объектов инженерной инфраструктуры.</a:t>
            </a:r>
            <a:endParaRPr lang="ru-RU" sz="12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200">
                <a:latin typeface="Times New Roman" pitchFamily="18" charset="0"/>
                <a:cs typeface="Times New Roman" pitchFamily="18" charset="0"/>
              </a:rPr>
              <a:t>Производственная мощность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по добыче руды 850 тыс. тонн в год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, технологическая схема обогащения руд до получения концентратов, выпуск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металла в концентрате на уровне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3600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кг. в год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Разрабатываемые и реализуемые проекты, входящие в инвестиционный проект:</a:t>
            </a:r>
          </a:p>
          <a:p>
            <a:pPr algn="just" eaLnBrk="0" hangingPunct="0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/>
                <a:ea typeface="Times New Roman"/>
                <a:cs typeface="Times New Roman"/>
              </a:rPr>
              <a:t>-Подземный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рудник. </a:t>
            </a:r>
            <a:r>
              <a:rPr lang="en-US" sz="120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 этап строительства. Капитальные горные выработки до горизонта (-305) м</a:t>
            </a:r>
            <a:r>
              <a:rPr lang="ru-RU" sz="120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050" smtClean="0">
              <a:latin typeface="Calibri"/>
              <a:ea typeface="Times New Roman"/>
              <a:cs typeface="Times New Roman"/>
            </a:endParaRPr>
          </a:p>
          <a:p>
            <a:pPr algn="just" eaLnBrk="0" hangingPunct="0"/>
            <a:r>
              <a:rPr lang="ru-RU" sz="1200" smtClean="0">
                <a:latin typeface="Times New Roman"/>
                <a:ea typeface="Times New Roman"/>
                <a:cs typeface="Times New Roman"/>
              </a:rPr>
              <a:t>-Отработка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месторождения открытым способом (2-я очередь</a:t>
            </a:r>
            <a:r>
              <a:rPr lang="ru-RU" sz="1200" smtClean="0">
                <a:latin typeface="Times New Roman"/>
                <a:ea typeface="Times New Roman"/>
                <a:cs typeface="Times New Roman"/>
              </a:rPr>
              <a:t>).</a:t>
            </a:r>
            <a:endParaRPr lang="ru-RU" sz="1050" smtClean="0">
              <a:latin typeface="Calibri"/>
              <a:ea typeface="Times New Roman"/>
              <a:cs typeface="Times New Roman"/>
            </a:endParaRPr>
          </a:p>
          <a:p>
            <a:pPr algn="just" eaLnBrk="0" hangingPunct="0"/>
            <a:r>
              <a:rPr lang="ru-RU" sz="1200" smtClean="0">
                <a:latin typeface="Times New Roman"/>
                <a:ea typeface="Times New Roman"/>
                <a:cs typeface="Times New Roman"/>
              </a:rPr>
              <a:t>-Строительство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обогатительной фабрики «Ведуга» и Хвостохранилище обогатительной фабрики «Ведуга</a:t>
            </a:r>
            <a:r>
              <a:rPr lang="ru-RU" sz="1200" smtClean="0">
                <a:latin typeface="Times New Roman"/>
                <a:ea typeface="Times New Roman"/>
                <a:cs typeface="Times New Roman"/>
              </a:rPr>
              <a:t>».</a:t>
            </a:r>
            <a:endParaRPr lang="ru-RU" sz="1050" smtClean="0">
              <a:latin typeface="Calibri"/>
              <a:ea typeface="Times New Roman"/>
              <a:cs typeface="Times New Roman"/>
            </a:endParaRPr>
          </a:p>
          <a:p>
            <a:pPr algn="just" eaLnBrk="0" hangingPunct="0"/>
            <a:r>
              <a:rPr lang="ru-RU" sz="1200" smtClean="0">
                <a:latin typeface="Times New Roman"/>
                <a:ea typeface="Times New Roman"/>
                <a:cs typeface="Times New Roman"/>
              </a:rPr>
              <a:t>-ПС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220 кВ </a:t>
            </a:r>
            <a:r>
              <a:rPr lang="ru-RU" sz="1200" err="1" smtClean="0">
                <a:latin typeface="Times New Roman"/>
                <a:ea typeface="Times New Roman"/>
                <a:cs typeface="Times New Roman"/>
              </a:rPr>
              <a:t>Амикан.</a:t>
            </a:r>
            <a:endParaRPr lang="ru-RU" sz="1050" smtClean="0">
              <a:latin typeface="Calibri"/>
              <a:ea typeface="Times New Roman"/>
              <a:cs typeface="Times New Roman"/>
            </a:endParaRPr>
          </a:p>
          <a:p>
            <a:pPr algn="just" eaLnBrk="0" hangingPunct="0"/>
            <a:r>
              <a:rPr lang="ru-RU" sz="1200" u="sng" smtClean="0">
                <a:latin typeface="Times New Roman"/>
                <a:ea typeface="Times New Roman"/>
                <a:cs typeface="Times New Roman"/>
              </a:rPr>
              <a:t>Объекты </a:t>
            </a:r>
            <a:r>
              <a:rPr lang="ru-RU" sz="1200" u="sng">
                <a:latin typeface="Times New Roman"/>
                <a:ea typeface="Times New Roman"/>
                <a:cs typeface="Times New Roman"/>
              </a:rPr>
              <a:t>инфраструктуры на Ведугинском месторождении: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 </a:t>
            </a:r>
            <a:endParaRPr lang="ru-RU" sz="1050" smtClean="0">
              <a:latin typeface="Calibri"/>
              <a:ea typeface="Times New Roman"/>
              <a:cs typeface="Times New Roman"/>
            </a:endParaRPr>
          </a:p>
          <a:p>
            <a:pPr algn="just" eaLnBrk="0" hangingPunct="0"/>
            <a:r>
              <a:rPr lang="ru-RU" sz="1200" smtClean="0">
                <a:latin typeface="Times New Roman"/>
                <a:ea typeface="Times New Roman"/>
                <a:cs typeface="Times New Roman"/>
              </a:rPr>
              <a:t>-Строительство </a:t>
            </a:r>
            <a:r>
              <a:rPr lang="ru-RU" sz="1200">
                <a:latin typeface="Times New Roman"/>
                <a:ea typeface="Times New Roman"/>
                <a:cs typeface="Times New Roman"/>
              </a:rPr>
              <a:t>площадки ОГР Карьер Ведуга. </a:t>
            </a:r>
            <a:endParaRPr lang="ru-RU" sz="1050">
              <a:latin typeface="Calibri"/>
              <a:ea typeface="Times New Roman"/>
              <a:cs typeface="Times New Roman"/>
            </a:endParaRPr>
          </a:p>
          <a:p>
            <a:pPr>
              <a:spcAft>
                <a:spcPct val="0"/>
              </a:spcAft>
            </a:pPr>
            <a:r>
              <a:rPr lang="ru-RU" sz="1200" smtClean="0">
                <a:latin typeface="Times New Roman"/>
                <a:ea typeface="Times New Roman"/>
              </a:rPr>
              <a:t>-Центральная </a:t>
            </a:r>
            <a:r>
              <a:rPr lang="ru-RU" sz="1200">
                <a:latin typeface="Times New Roman"/>
                <a:ea typeface="Times New Roman"/>
              </a:rPr>
              <a:t>лаборатория.</a:t>
            </a:r>
            <a:endParaRPr lang="ru-RU" sz="1100">
              <a:latin typeface="Times New Roman"/>
              <a:ea typeface="Times New Roman"/>
            </a:endParaRPr>
          </a:p>
          <a:p>
            <a:pPr>
              <a:spcAft>
                <a:spcPct val="0"/>
              </a:spcAft>
            </a:pPr>
            <a:r>
              <a:rPr lang="ru-RU" sz="1200">
                <a:latin typeface="Times New Roman"/>
                <a:ea typeface="Times New Roman"/>
              </a:rPr>
              <a:t>-Административно-бытовой корпус с пешеходной галереей.</a:t>
            </a:r>
            <a:endParaRPr lang="ru-RU" sz="1100">
              <a:latin typeface="Times New Roman"/>
              <a:ea typeface="Times New Roman"/>
            </a:endParaRPr>
          </a:p>
          <a:p>
            <a:pPr>
              <a:spcAft>
                <a:spcPct val="0"/>
              </a:spcAft>
            </a:pPr>
            <a:r>
              <a:rPr lang="ru-RU" sz="1200">
                <a:latin typeface="Times New Roman"/>
                <a:ea typeface="Times New Roman"/>
              </a:rPr>
              <a:t>-Строительство водозабора подземных вод на участке «руч. Золотой» для питьевого и хозяйственно-бытового и технического водоснабжения. </a:t>
            </a:r>
            <a:r>
              <a:rPr lang="ru-RU" sz="1200" b="1" u="sng" smtClean="0">
                <a:latin typeface="Times New Roman"/>
                <a:ea typeface="Times New Roman"/>
                <a:cs typeface="Times New Roman"/>
              </a:rPr>
              <a:t>Сроки </a:t>
            </a:r>
            <a:r>
              <a:rPr lang="ru-RU" sz="1200" b="1" u="sng">
                <a:latin typeface="Times New Roman"/>
                <a:ea typeface="Times New Roman"/>
                <a:cs typeface="Times New Roman"/>
              </a:rPr>
              <a:t>выполнения проекта: 2021-2027 годы. Количество создаваемых рабочих мест 627 человек.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919E3F97-C774-49DA-A5FF-C2184C53633B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26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83" name="Рисунок 13"/>
          <p:cNvPicPr>
            <a:picLocks noChangeAspect="1" noChangeArrowheads="1"/>
          </p:cNvPicPr>
          <p:nvPr/>
        </p:nvPicPr>
        <p:blipFill>
          <a:blip r:embed="rId4">
            <a:lum bright="10000" contrast="10000"/>
          </a:blip>
          <a:srcRect l="49483" t="42467" r="24968" b="25800"/>
          <a:stretch>
            <a:fillRect/>
          </a:stretch>
        </p:blipFill>
        <p:spPr bwMode="auto">
          <a:xfrm>
            <a:off x="5076056" y="548681"/>
            <a:ext cx="3599632" cy="194421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" name="Прямоугольник 13"/>
          <p:cNvSpPr/>
          <p:nvPr/>
        </p:nvSpPr>
        <p:spPr>
          <a:xfrm>
            <a:off x="4788024" y="5517232"/>
            <a:ext cx="4176712" cy="9361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МП «Хлебопек» выпущено хлеба и хлебобулочных изделий  </a:t>
            </a:r>
            <a: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406,1 тонн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в том числе: хлеба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389,9 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тонн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endParaRPr lang="ru-RU" sz="140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кондитерских  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изделий – </a:t>
            </a:r>
            <a: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16,2 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тонн.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490537"/>
          </a:xfrm>
        </p:spPr>
        <p:txBody>
          <a:bodyPr rtlCol="0">
            <a:normAutofit fontScale="90000"/>
          </a:bodyPr>
          <a:lstStyle/>
          <a:p>
            <a:pPr marL="342900" indent="-342900" fontAlgn="auto">
              <a:spcBef>
                <a:spcPct val="20000"/>
              </a:spcBef>
              <a:spcAft>
                <a:spcPct val="0"/>
              </a:spcAft>
              <a:defRPr/>
            </a:pPr>
            <a:br>
              <a:rPr lang="ru-RU" sz="18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388" y="692696"/>
            <a:ext cx="8785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cs typeface="Times New Roman CYR" pitchFamily="18" charset="0"/>
              </a:rPr>
              <a:t>К данным видам производств относится – обработка древесины и производство изделий из дерева, производство воды, теплоэнергии, электроэнергии, производство хлеба и хлебобулочных изделий. </a:t>
            </a:r>
            <a:endParaRPr lang="ru-RU" sz="14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268761"/>
            <a:ext cx="4392488" cy="13773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Заготовкой и вывозкой древесины, производством изделий из древесины занимаются предприятия в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округе: 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унитарное предприятие «Управление коммуникационным комплексом Северо-Енисейского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округа», </a:t>
            </a:r>
            <a:r>
              <a:rPr lang="ru-RU" sz="1400">
                <a:latin typeface="Times New Roman"/>
                <a:ea typeface="Times New Roman"/>
              </a:rPr>
              <a:t>ООО «ДОК «Енисей», ООО «ЛесКом», ООО «ЛЗЦ», ООО «Северный лес</a:t>
            </a:r>
            <a:r>
              <a:rPr lang="ru-RU" sz="1400" smtClean="0">
                <a:latin typeface="Times New Roman"/>
                <a:ea typeface="Times New Roman"/>
              </a:rPr>
              <a:t>» и др.</a:t>
            </a:r>
            <a:endParaRPr lang="ru-RU" sz="1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8024" y="3933056"/>
            <a:ext cx="4189412" cy="1385888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 CYR" pitchFamily="18" charset="0"/>
              </a:rPr>
              <a:t>Производство хлеба и хлебобулочных изделий, а также кондитерских изделий осуществляет  муниципальное предприятие  Северо-Енисейского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 CYR" pitchFamily="18" charset="0"/>
              </a:rPr>
              <a:t>округа 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 CYR" pitchFamily="18" charset="0"/>
              </a:rPr>
              <a:t>«Хлебопек» для реализации продуктов населению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 CYR" pitchFamily="18" charset="0"/>
              </a:rPr>
              <a:t>округа 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 CYR" pitchFamily="18" charset="0"/>
              </a:rPr>
              <a:t>и АО «Полюс Красноярск» для собственных нужд  предприятия.</a:t>
            </a:r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212976"/>
            <a:ext cx="4392612" cy="1440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13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3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года:</a:t>
            </a:r>
          </a:p>
          <a:p>
            <a:pPr>
              <a:lnSpc>
                <a:spcPct val="150000"/>
              </a:lnSpc>
              <a:defRPr/>
            </a:pPr>
            <a:r>
              <a:rPr lang="ru-RU" sz="13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заготовка древесины 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345,0 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 пл. куб. м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13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деловая </a:t>
            </a:r>
            <a:r>
              <a:rPr lang="ru-RU" sz="13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древесина 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277,0 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 пл. куб. м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13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пиломатериалы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 </a:t>
            </a:r>
            <a:r>
              <a:rPr lang="ru-RU" sz="13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 пл. куб. м</a:t>
            </a:r>
            <a:r>
              <a:rPr lang="ru-RU" sz="13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/>
          </a:p>
        </p:txBody>
      </p:sp>
      <p:sp>
        <p:nvSpPr>
          <p:cNvPr id="1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1A892A5A-B19F-47E1-8AD3-EF4ED4C9F2EC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27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333375"/>
            <a:ext cx="8640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 CYR" pitchFamily="18" charset="0"/>
              </a:rPr>
              <a:t>Промышленное производство в других отраслях экономики Северо-Енисейского </a:t>
            </a:r>
            <a:r>
              <a:rPr lang="ru-RU" sz="16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 CYR" pitchFamily="18" charset="0"/>
              </a:rPr>
              <a:t>округа</a:t>
            </a:r>
            <a:endParaRPr lang="ru-RU" sz="1600" b="1" u="sng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 CYR" pitchFamily="18" charset="0"/>
            </a:endParaRPr>
          </a:p>
        </p:txBody>
      </p:sp>
      <p:pic>
        <p:nvPicPr>
          <p:cNvPr id="72706" name="Picture 2" descr="http://almaty.freeads.kz/content/root/users/2011/20111014/u179830/images/201110/f20111014174800-izobrazhenie-006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519" y="4725144"/>
            <a:ext cx="4394971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7585" name="Picture 1" descr="C:\Users\SMA\Desktop\фото инвест\лес.jpg"/>
          <p:cNvPicPr>
            <a:picLocks noChangeAspect="1" noChangeArrowheads="1"/>
          </p:cNvPicPr>
          <p:nvPr/>
        </p:nvPicPr>
        <p:blipFill>
          <a:blip r:embed="rId4"/>
          <a:srcRect t="19475"/>
          <a:stretch>
            <a:fillRect/>
          </a:stretch>
        </p:blipFill>
        <p:spPr bwMode="auto">
          <a:xfrm>
            <a:off x="4788024" y="1340768"/>
            <a:ext cx="4149595" cy="2538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8538252"/>
              </p:ext>
            </p:extLst>
          </p:nvPr>
        </p:nvGraphicFramePr>
        <p:xfrm>
          <a:off x="4788025" y="3717032"/>
          <a:ext cx="4248471" cy="295232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56183"/>
                <a:gridCol w="614551"/>
                <a:gridCol w="585996"/>
                <a:gridCol w="585996"/>
                <a:gridCol w="805745"/>
              </a:tblGrid>
              <a:tr h="1019208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r>
                        <a:rPr lang="ru-RU" sz="11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Темп роста 2024года к 2023 году, %</a:t>
                      </a:r>
                      <a:endParaRPr lang="ru-RU" sz="10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970688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Производство продукции растениеводства жителями Северо-Енисейского округа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719,1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614,7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510,4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83,0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292747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23333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картофель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646,6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551,8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444,4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46352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овощи</a:t>
                      </a:r>
                      <a:r>
                        <a:rPr lang="ru-RU" sz="11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72,5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62,9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66,0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4,7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221" name="Picture 5" descr="I:\_ОТДЕЛ ЭКОН АНАЛИЗА\-=электронная почта=-\аня\ВЫСТАВКА (сельское хозяйство)\IMG_336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756576" y="332656"/>
            <a:ext cx="1847911" cy="2379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0" y="836712"/>
            <a:ext cx="6228184" cy="2492990"/>
          </a:xfrm>
          <a:prstGeom prst="rect">
            <a:avLst/>
          </a:prstGeom>
          <a:noFill/>
          <a:ln w="0">
            <a:noFill/>
            <a:prstDash val="solid"/>
          </a:ln>
          <a:scene3d>
            <a:camera prst="orthographicFront"/>
            <a:lightRig rig="threePt" dir="t"/>
          </a:scene3d>
          <a:sp3d prstMaterial="dkEdge"/>
        </p:spPr>
        <p:txBody>
          <a:bodyPr wrap="square">
            <a:spAutoFit/>
          </a:bodyPr>
          <a:lstStyle/>
          <a:p>
            <a:pPr algn="just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Северо-Енисейский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муниципальный округ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– промышленный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округ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Крайнего Севера. </a:t>
            </a:r>
          </a:p>
          <a:p>
            <a:pPr algn="just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Агропромышленного комплекса и сельскохозяйственных товаропроизводителей  на территории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нет.</a:t>
            </a:r>
          </a:p>
          <a:p>
            <a:pPr algn="just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Сельское хозяйство развито только на уровне личных подсобных хозяйств граждан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Несмотря на суровые климатические условия Крайнего Севера,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население Северо-Енисейского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активно занимается животноводством и растениеводством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В поселках организованы сезонные сельскохозяйственные распродажи и ярмарки выходного дня. Гражданам отведены специальные места на универсальном рынке, которые предоставляются на безвозмездной основе для реализации самопроизведенной сельскохозяйственной продукции.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0" y="332656"/>
            <a:ext cx="3563938" cy="35932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Сельское хозяйство</a:t>
            </a: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179388" y="3213100"/>
            <a:ext cx="3925887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развития животноводства</a:t>
            </a:r>
          </a:p>
          <a:p>
            <a:pPr algn="ctr">
              <a:defRPr/>
            </a:pP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территории Северо-Енисейского </a:t>
            </a:r>
            <a:r>
              <a:rPr lang="ru-RU" sz="14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400" b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4716016" y="3212976"/>
            <a:ext cx="40005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развития растениеводства</a:t>
            </a:r>
          </a:p>
          <a:p>
            <a:pPr algn="ctr">
              <a:defRPr/>
            </a:pPr>
            <a:r>
              <a:rPr lang="ru-RU" sz="1400" b="1" u="sng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территории Северо-Енисейского </a:t>
            </a:r>
            <a:r>
              <a:rPr lang="ru-RU" sz="14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400" b="1" u="sng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E827E1A8-7296-4D7D-B1E0-E33A397A3ABB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28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13795199"/>
              </p:ext>
            </p:extLst>
          </p:nvPr>
        </p:nvGraphicFramePr>
        <p:xfrm>
          <a:off x="179512" y="3717032"/>
          <a:ext cx="4429000" cy="301610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833395"/>
                <a:gridCol w="622828"/>
                <a:gridCol w="622828"/>
                <a:gridCol w="553625"/>
                <a:gridCol w="796324"/>
              </a:tblGrid>
              <a:tr h="898008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Темп роста 2024 года к  2023 году, %</a:t>
                      </a:r>
                      <a:endParaRPr lang="ru-RU" sz="10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99365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Крупнорогатый скот (голов) 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81,4</a:t>
                      </a:r>
                      <a:endParaRPr lang="ru-RU" sz="11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00924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100" baseline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т.ч.</a:t>
                      </a:r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коровы (голов)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72,0</a:t>
                      </a:r>
                      <a:endParaRPr lang="ru-RU" sz="11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00924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Свиньи (голов)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00924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овцы и козы (голов)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300924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Лошади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  <a:tr h="451260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Сельскохозяйственная птица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1627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1593</a:t>
                      </a:r>
                      <a:endParaRPr lang="ru-RU" sz="110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1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1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0960" marB="60960" anchor="ctr">
                    <a:solidFill>
                      <a:schemeClr val="bg1">
                        <a:alpha val="32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6" name="Рисунок 15" descr="\\FILES-SERVER\Shares_Folder$\ОТДЕЛ ЭКОНОМИЧЕСКОГО АНАЛИЗА\-=электронная почта\Шокало\2020\Наталья Кожевникова 1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6516216" y="476672"/>
            <a:ext cx="2160240" cy="2664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</a:ln>
        </p:spPr>
      </p:pic>
      <p:graphicFrame>
        <p:nvGraphicFramePr>
          <p:cNvPr id="10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1540196683"/>
              </p:ext>
            </p:extLst>
          </p:nvPr>
        </p:nvGraphicFramePr>
        <p:xfrm>
          <a:off x="251520" y="4365102"/>
          <a:ext cx="4752528" cy="2160241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8409524"/>
              </p:ext>
            </p:extLst>
          </p:nvPr>
        </p:nvGraphicFramePr>
        <p:xfrm>
          <a:off x="323528" y="2625298"/>
          <a:ext cx="7776864" cy="1531262"/>
        </p:xfrm>
        <a:graphic>
          <a:graphicData uri="http://schemas.openxmlformats.org/drawingml/2006/table">
            <a:tbl>
              <a:tblPr/>
              <a:tblGrid>
                <a:gridCol w="2016224"/>
                <a:gridCol w="360040"/>
                <a:gridCol w="864096"/>
                <a:gridCol w="720080"/>
                <a:gridCol w="720080"/>
                <a:gridCol w="648072"/>
                <a:gridCol w="792088"/>
                <a:gridCol w="792088"/>
                <a:gridCol w="864096"/>
              </a:tblGrid>
              <a:tr h="328599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 изм.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</a:tr>
              <a:tr h="571464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организаций малого и среднего предпринимательства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</a:tr>
              <a:tr h="479702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индивидуальных предпринимателей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  <a:alpha val="17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0" y="333375"/>
            <a:ext cx="4716463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Малое и среднее предпринимательство</a:t>
            </a:r>
          </a:p>
        </p:txBody>
      </p:sp>
      <p:sp>
        <p:nvSpPr>
          <p:cNvPr id="31775" name="TextBox 9"/>
          <p:cNvSpPr txBox="1">
            <a:spLocks noChangeArrowheads="1"/>
          </p:cNvSpPr>
          <p:nvPr/>
        </p:nvSpPr>
        <p:spPr bwMode="auto">
          <a:xfrm>
            <a:off x="179512" y="2132856"/>
            <a:ext cx="8641904" cy="4924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Количество организаций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малого и среднего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предпринимательства и индивидуальных предпринимателей, по годам</a:t>
            </a:r>
            <a:endParaRPr lang="ru-RU" sz="13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908720"/>
            <a:ext cx="4752528" cy="73866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Малое предпринимательство в Северо-Енисейском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округе представлено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в сфере торговли, </a:t>
            </a:r>
            <a:r>
              <a:rPr lang="ru-RU" sz="1400" err="1" smtClean="0">
                <a:latin typeface="Times New Roman" pitchFamily="18" charset="0"/>
                <a:cs typeface="Times New Roman" pitchFamily="18" charset="0"/>
              </a:rPr>
              <a:t>пассажироперевозок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и грузоперевозок,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предоставления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бытовых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услуг населению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/>
          </a:p>
        </p:txBody>
      </p:sp>
      <p:sp>
        <p:nvSpPr>
          <p:cNvPr id="13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4A502E82-FB3A-4E64-A1B0-EC550E0B6F75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29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SMA\Desktop\20180714_073454.jpg"/>
          <p:cNvPicPr/>
          <p:nvPr/>
        </p:nvPicPr>
        <p:blipFill>
          <a:blip r:embed="rId4">
            <a:lum bright="11000" contrast="10000"/>
          </a:blip>
          <a:srcRect l="13155" t="6462" r="10206" b="15384"/>
          <a:stretch>
            <a:fillRect/>
          </a:stretch>
        </p:blipFill>
        <p:spPr bwMode="auto">
          <a:xfrm>
            <a:off x="5004048" y="476673"/>
            <a:ext cx="3960440" cy="180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508104" y="4365103"/>
            <a:ext cx="3438128" cy="2123658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u="sng">
                <a:latin typeface="Times New Roman" pitchFamily="18" charset="0"/>
                <a:cs typeface="Times New Roman" pitchFamily="18" charset="0"/>
              </a:rPr>
              <a:t>В Северо-Енисейском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200" b="1" u="sng">
                <a:latin typeface="Times New Roman" pitchFamily="18" charset="0"/>
                <a:cs typeface="Times New Roman" pitchFamily="18" charset="0"/>
              </a:rPr>
              <a:t>в сфере малого и среднего предпринимательства функционирует :</a:t>
            </a:r>
          </a:p>
          <a:p>
            <a:pPr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224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объекта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торговли  и общественного питания,  в том числе:</a:t>
            </a:r>
          </a:p>
          <a:p>
            <a:pPr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магазинов;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торговое место;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торговых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павильона;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аптек, аптечных пунктов и киосков;</a:t>
            </a:r>
          </a:p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66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объектов, предоставляющих различные услуги населению.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7890" name="Rectangle 5"/>
          <p:cNvSpPr>
            <a:spLocks noChangeArrowheads="1"/>
          </p:cNvSpPr>
          <p:nvPr/>
        </p:nvSpPr>
        <p:spPr bwMode="auto">
          <a:xfrm>
            <a:off x="214313" y="3854550"/>
            <a:ext cx="8929687" cy="2769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algn="ctr"/>
            <a:endParaRPr lang="ru-RU" sz="1600" b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Уважаемые Дамы и Господа!</a:t>
            </a:r>
          </a:p>
          <a:p>
            <a:pPr algn="ctr"/>
            <a:endParaRPr lang="ru-RU" sz="1600" b="1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Северо-Енисейский </a:t>
            </a:r>
            <a:r>
              <a:rPr lang="ru-RU" sz="1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муниципальный округ 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образован 1 апреля 1932 года,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находится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на Крайнем Севере, входит в состав Нижнего Приангарья, является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округом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Крайнего Севера и принадлежит к числу наиболее крупных территориально - административных единиц Красноярского края.</a:t>
            </a:r>
            <a:endParaRPr lang="ru-RU" sz="1400">
              <a:latin typeface="Times New Roman" panose="02020603050405020304" pitchFamily="18" charset="0"/>
            </a:endParaRPr>
          </a:p>
          <a:p>
            <a:pPr algn="just"/>
            <a:r>
              <a:rPr lang="ru-RU" sz="1400">
                <a:latin typeface="Times New Roman" pitchFamily="18" charset="0"/>
              </a:rPr>
              <a:t>        Расположенный на севере Красноярского края и на юге Эвенкийского </a:t>
            </a:r>
            <a:r>
              <a:rPr lang="ru-RU" sz="1400" smtClean="0">
                <a:latin typeface="Times New Roman" pitchFamily="18" charset="0"/>
              </a:rPr>
              <a:t>округа, </a:t>
            </a:r>
            <a:r>
              <a:rPr lang="ru-RU" sz="1400">
                <a:latin typeface="Times New Roman" pitchFamily="18" charset="0"/>
              </a:rPr>
              <a:t>Северо-Енисейский </a:t>
            </a:r>
            <a:r>
              <a:rPr lang="ru-RU" sz="1400" smtClean="0">
                <a:latin typeface="Times New Roman" pitchFamily="18" charset="0"/>
              </a:rPr>
              <a:t>муниципальный округ </a:t>
            </a:r>
            <a:r>
              <a:rPr lang="ru-RU" sz="1400">
                <a:latin typeface="Times New Roman" pitchFamily="18" charset="0"/>
              </a:rPr>
              <a:t>занимает уникальное географическое положение, обеспеченное богатейшими природными ресурсами. </a:t>
            </a:r>
            <a:r>
              <a:rPr lang="ru-RU" sz="1400">
                <a:latin typeface="Times New Roman" pitchFamily="18" charset="0"/>
                <a:cs typeface="Times New Roman CYR" pitchFamily="18" charset="0"/>
              </a:rPr>
              <a:t>Определяющим полезным ископаемым является золото, в основном рудное, и в меньшей степени россыпное.</a:t>
            </a:r>
            <a:r>
              <a:rPr lang="ru-RU" sz="1400">
                <a:latin typeface="Times New Roman" pitchFamily="18" charset="0"/>
              </a:rPr>
              <a:t> </a:t>
            </a:r>
          </a:p>
          <a:p>
            <a:pPr algn="just"/>
            <a:r>
              <a:rPr lang="ru-RU" sz="1400">
                <a:latin typeface="Times New Roman" pitchFamily="18" charset="0"/>
              </a:rPr>
              <a:t>Экономика </a:t>
            </a:r>
            <a:r>
              <a:rPr lang="ru-RU" sz="1400" smtClean="0">
                <a:latin typeface="Times New Roman" pitchFamily="18" charset="0"/>
              </a:rPr>
              <a:t>округа </a:t>
            </a:r>
            <a:r>
              <a:rPr lang="ru-RU" sz="1400">
                <a:latin typeface="Times New Roman" pitchFamily="18" charset="0"/>
              </a:rPr>
              <a:t>– моноотраслевая. Базовая отрасль территории - золотодобывающая промышленность. </a:t>
            </a:r>
          </a:p>
          <a:p>
            <a:pPr algn="just"/>
            <a:endParaRPr lang="ru-RU" sz="1400">
              <a:latin typeface="Times New Roman" pitchFamily="18" charset="0"/>
            </a:endParaRPr>
          </a:p>
        </p:txBody>
      </p:sp>
      <p:pic>
        <p:nvPicPr>
          <p:cNvPr id="7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67744" y="332656"/>
            <a:ext cx="6876255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C:\Users\KKO\Desktop\Flag_of_Severo-Yeniseysky_rayon_(2011)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776493" y="332656"/>
            <a:ext cx="1367507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14312" y="3182198"/>
            <a:ext cx="2053432" cy="1384995"/>
          </a:xfrm>
          <a:prstGeom prst="rect">
            <a:avLst/>
          </a:prstGeom>
          <a:gradFill>
            <a:gsLst>
              <a:gs pos="0">
                <a:schemeClr val="accent1">
                  <a:tint val="62000"/>
                  <a:satMod val="180000"/>
                  <a:alpha val="58000"/>
                </a:schemeClr>
              </a:gs>
              <a:gs pos="65000">
                <a:schemeClr val="accent1">
                  <a:tint val="32000"/>
                  <a:satMod val="250000"/>
                </a:schemeClr>
              </a:gs>
              <a:gs pos="100000">
                <a:schemeClr val="accent1">
                  <a:tint val="23000"/>
                  <a:satMod val="30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Глава Северо-Енисейского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округа</a:t>
            </a:r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Алексей </a:t>
            </a:r>
          </a:p>
          <a:p>
            <a:pPr>
              <a:defRPr/>
            </a:pP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Николаевич </a:t>
            </a:r>
          </a:p>
          <a:p>
            <a:pPr>
              <a:defRPr/>
            </a:pP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Рябцев</a:t>
            </a:r>
            <a:endParaRPr lang="ru-RU" sz="14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9B0E48F4-9989-40E0-BD61-DDFB520341F4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</a:t>
            </a:fld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\\FILES-SERVER\Shares_Folder$\ОТДЕЛ ЭКОНОМИЧЕСКОГО АНАЛИЗА\данные Главе\Главе 2022\Достижения 5 лет\Глава Северо-Енисейского района Рябцев А.Н.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51520" y="332656"/>
            <a:ext cx="2016224" cy="2851590"/>
          </a:xfrm>
          <a:prstGeom prst="rect">
            <a:avLst/>
          </a:prstGeom>
          <a:noFill/>
        </p:spPr>
      </p:pic>
      <p:pic>
        <p:nvPicPr>
          <p:cNvPr id="25602" name="Picture 2" descr="Без имени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72" t="5237" r="32158" b="1994"/>
          <a:stretch>
            <a:fillRect/>
          </a:stretch>
        </p:blipFill>
        <p:spPr bwMode="auto">
          <a:xfrm>
            <a:off x="214312" y="332656"/>
            <a:ext cx="2053432" cy="285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" name="TextBox 1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Прямоугольник 8"/>
          <p:cNvSpPr>
            <a:spLocks noChangeArrowheads="1"/>
          </p:cNvSpPr>
          <p:nvPr/>
        </p:nvSpPr>
        <p:spPr bwMode="auto">
          <a:xfrm>
            <a:off x="0" y="332656"/>
            <a:ext cx="7848600" cy="368300"/>
          </a:xfrm>
          <a:prstGeom prst="rect">
            <a:avLst/>
          </a:prstGeom>
          <a:gradFill rotWithShape="0">
            <a:gsLst>
              <a:gs pos="0">
                <a:srgbClr val="91CFE8"/>
              </a:gs>
              <a:gs pos="50000">
                <a:srgbClr val="BDE0EF"/>
              </a:gs>
              <a:gs pos="100000">
                <a:srgbClr val="DFEFF6"/>
              </a:gs>
            </a:gsLst>
            <a:lin ang="5400000"/>
          </a:gradFill>
          <a:ln w="19050">
            <a:solidFill>
              <a:schemeClr val="accent2"/>
            </a:solidFill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Нормативно правовая база для малого и среднего предпринимательства</a:t>
            </a:r>
            <a:endParaRPr lang="ru-RU"/>
          </a:p>
        </p:txBody>
      </p:sp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63D00451-2896-404E-99BB-3D329F35C73E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30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6" name="Прямоугольник 14"/>
          <p:cNvSpPr>
            <a:spLocks noChangeArrowheads="1"/>
          </p:cNvSpPr>
          <p:nvPr/>
        </p:nvSpPr>
        <p:spPr bwMode="auto">
          <a:xfrm>
            <a:off x="179388" y="765175"/>
            <a:ext cx="8785225" cy="569386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355600" algn="just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sz="140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Развитие малого и среднего предпринимательства на территории Северо-Енисейского района» муниципальной программы «Развитие местного самоуправлении», утвержденная постановлением администрации Северо-Енисейского района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от 21.10.2013 № 514-п.</a:t>
            </a:r>
          </a:p>
          <a:p>
            <a:pPr indent="355600" algn="just">
              <a:buFont typeface="Wingdings" pitchFamily="2" charset="2"/>
              <a:buChar char="Ø"/>
            </a:pPr>
            <a:r>
              <a:rPr lang="ru-RU" sz="14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Центр содействия малому и среднему предпринимательству в Северо-Енисейском муниципальном округе</a:t>
            </a:r>
            <a:r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работающий по принципу «одно окно», утвержденный постановлением администрации Северо-Енисейского района </a:t>
            </a: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12.08.2009 № 201-п.</a:t>
            </a:r>
            <a:endParaRPr lang="ru-RU" sz="1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buFont typeface="Wingdings" pitchFamily="2" charset="2"/>
              <a:buChar char="Ø"/>
            </a:pPr>
            <a:r>
              <a:rPr lang="ru-RU" sz="1400" b="1" u="sng">
                <a:latin typeface="Times New Roman"/>
                <a:ea typeface="Times New Roman"/>
              </a:rPr>
              <a:t>Совет предпринимателей Северо-Енисейского </a:t>
            </a:r>
            <a:r>
              <a:rPr lang="ru-RU" sz="1400" b="1" u="sng" smtClean="0">
                <a:latin typeface="Times New Roman"/>
                <a:ea typeface="Times New Roman"/>
              </a:rPr>
              <a:t>муниципального округа</a:t>
            </a:r>
            <a:r>
              <a:rPr lang="ru-RU" sz="1400" smtClean="0">
                <a:latin typeface="Times New Roman"/>
                <a:ea typeface="Times New Roman"/>
              </a:rPr>
              <a:t>, </a:t>
            </a:r>
            <a:r>
              <a:rPr lang="ru-RU" sz="1400">
                <a:latin typeface="Times New Roman"/>
                <a:ea typeface="Times New Roman"/>
              </a:rPr>
              <a:t>образованный в целях обеспечения практического взаимодействия органа местного самоуправления и предпринимателей района, консолидации их интересов для выработки предложений по основным направлениям социально-экономического развития района (постановление  администрации Северо-Енисейского района от 07.09.2017 № 345-п «О создании Совета предпринимателей Северо-Енисейского района»)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Координационный совет в области развития малого и среднего предпринимательства в Северо-Енисейском округе, утвержденный постановлением администрации Северо-Енисейского района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от 12.12.2008 № 582-п.</a:t>
            </a:r>
          </a:p>
          <a:p>
            <a:pPr indent="355600" algn="just">
              <a:buFont typeface="Wingdings" pitchFamily="2" charset="2"/>
              <a:buChar char="Ø"/>
            </a:pPr>
            <a:r>
              <a:rPr lang="ru-RU" sz="1400" b="1" u="sng">
                <a:latin typeface="Times New Roman"/>
                <a:ea typeface="Times New Roman"/>
              </a:rPr>
              <a:t>Совет по улучшению инвестиционного климата в Северо-Енисейском </a:t>
            </a:r>
            <a:r>
              <a:rPr lang="ru-RU" sz="1400" b="1" u="sng" smtClean="0">
                <a:latin typeface="Times New Roman"/>
                <a:ea typeface="Times New Roman"/>
              </a:rPr>
              <a:t>округе</a:t>
            </a:r>
            <a:r>
              <a:rPr lang="ru-RU" sz="1400" smtClean="0">
                <a:latin typeface="Times New Roman"/>
                <a:ea typeface="Times New Roman"/>
              </a:rPr>
              <a:t>, </a:t>
            </a:r>
            <a:r>
              <a:rPr lang="ru-RU" sz="1400">
                <a:latin typeface="Times New Roman"/>
                <a:ea typeface="Times New Roman"/>
              </a:rPr>
              <a:t>который является открытым совещательным органом, позволяющим согласовывать и координировать действия бизнеса и власти в вопросах улучшения инвестиционного климата. Председателем Совета является Глава Северо-Енисейского </a:t>
            </a:r>
            <a:r>
              <a:rPr lang="ru-RU" sz="1400" smtClean="0">
                <a:latin typeface="Times New Roman"/>
                <a:ea typeface="Times New Roman"/>
              </a:rPr>
              <a:t>муниципального округа </a:t>
            </a:r>
            <a:r>
              <a:rPr lang="ru-RU" sz="1400">
                <a:latin typeface="Times New Roman"/>
                <a:ea typeface="Times New Roman"/>
              </a:rPr>
              <a:t>(постановление администрации Северо-Енисейского района от 19.06.2018 </a:t>
            </a:r>
            <a:r>
              <a:rPr lang="ru-RU" sz="1400" smtClean="0">
                <a:latin typeface="Times New Roman"/>
                <a:ea typeface="Times New Roman"/>
              </a:rPr>
              <a:t>№ 199-п </a:t>
            </a:r>
            <a:r>
              <a:rPr lang="ru-RU" sz="1400">
                <a:latin typeface="Times New Roman"/>
                <a:ea typeface="Times New Roman"/>
              </a:rPr>
              <a:t>«О Совете по улучшению инвестиционного климата в Северо-Енисейском </a:t>
            </a:r>
            <a:r>
              <a:rPr lang="ru-RU" sz="1400" smtClean="0">
                <a:latin typeface="Times New Roman"/>
                <a:ea typeface="Times New Roman"/>
              </a:rPr>
              <a:t>муниципальном округе»). </a:t>
            </a:r>
            <a:endParaRPr lang="ru-RU" sz="1400">
              <a:latin typeface="Times New Roman"/>
              <a:ea typeface="Times New Roman"/>
            </a:endParaRPr>
          </a:p>
          <a:p>
            <a:pPr indent="355600" algn="just">
              <a:buFont typeface="Wingdings" pitchFamily="2" charset="2"/>
              <a:buChar char="Ø"/>
            </a:pPr>
            <a:r>
              <a:rPr lang="ru-RU" sz="1400" b="1" u="sng" smtClean="0">
                <a:latin typeface="Times New Roman"/>
                <a:ea typeface="Times New Roman"/>
              </a:rPr>
              <a:t>Комиссия </a:t>
            </a:r>
            <a:r>
              <a:rPr lang="ru-RU" sz="1400" b="1" u="sng">
                <a:latin typeface="Times New Roman"/>
                <a:ea typeface="Times New Roman"/>
              </a:rPr>
              <a:t>по мониторингу и анализу социально-экономического состояния Северо-Енисейского </a:t>
            </a:r>
            <a:r>
              <a:rPr lang="ru-RU" sz="1400" b="1" u="sng" smtClean="0">
                <a:latin typeface="Times New Roman"/>
                <a:ea typeface="Times New Roman"/>
              </a:rPr>
              <a:t>округа</a:t>
            </a:r>
            <a:r>
              <a:rPr lang="ru-RU" sz="1400" smtClean="0">
                <a:latin typeface="Times New Roman"/>
                <a:ea typeface="Times New Roman"/>
              </a:rPr>
              <a:t> </a:t>
            </a:r>
            <a:r>
              <a:rPr lang="ru-RU" sz="1400">
                <a:latin typeface="Times New Roman"/>
                <a:ea typeface="Times New Roman"/>
              </a:rPr>
              <a:t>является постоянным коллегиальным органом, созданным для осуществления мониторинга и контроля социально- экономического состояния Северо-Енисейского </a:t>
            </a:r>
            <a:r>
              <a:rPr lang="ru-RU" sz="1400" smtClean="0">
                <a:latin typeface="Times New Roman"/>
                <a:ea typeface="Times New Roman"/>
              </a:rPr>
              <a:t>округа, </a:t>
            </a:r>
            <a:r>
              <a:rPr lang="ru-RU" sz="1400">
                <a:latin typeface="Times New Roman"/>
                <a:ea typeface="Times New Roman"/>
              </a:rPr>
              <a:t>а также своевременной разработки и принятия мер по его стабилизации, улучшению, смягчению возможных негативных внешних воздействий (распоряжение администрации Северо-Енисейского района от 16.12.2008 </a:t>
            </a:r>
            <a:r>
              <a:rPr lang="ru-RU" sz="1400" smtClean="0">
                <a:latin typeface="Times New Roman"/>
                <a:ea typeface="Times New Roman"/>
              </a:rPr>
              <a:t>№ 613-ос </a:t>
            </a:r>
            <a:r>
              <a:rPr lang="ru-RU" sz="1400">
                <a:latin typeface="Times New Roman"/>
                <a:ea typeface="Times New Roman"/>
              </a:rPr>
              <a:t>«О создании комиссии по мониторингу и анализу социально-экономического состояния Северо-Енисейского района»). Возглавляет Глава Северо-Енисейского </a:t>
            </a:r>
            <a:r>
              <a:rPr lang="ru-RU" sz="1400" smtClean="0">
                <a:latin typeface="Times New Roman"/>
                <a:ea typeface="Times New Roman"/>
              </a:rPr>
              <a:t>муниципального округа.</a:t>
            </a:r>
            <a:endParaRPr lang="ru-RU" sz="1200">
              <a:latin typeface="Times New Roman"/>
              <a:ea typeface="Times New Roman"/>
            </a:endParaRPr>
          </a:p>
          <a:p>
            <a:pPr indent="355600" algn="just">
              <a:buFont typeface="Wingdings" pitchFamily="2" charset="2"/>
              <a:buChar char="Ø"/>
            </a:pPr>
            <a:endParaRPr lang="ru-RU" sz="1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593" name="Picture 1" descr="\\FILES-SERVER\Shares_Folder$\ОТДЕЛ ЭКОНОМИЧЕСКОГО АНАЛИЗА\КОНКУРСЫ\КОНКУРСЫ 2017\Лучшая работа с населением\Входящие материалы\фотографии\магазины\IMG_8392.JPG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tretch>
            <a:fillRect/>
          </a:stretch>
        </p:blipFill>
        <p:spPr bwMode="auto">
          <a:xfrm>
            <a:off x="9900592" y="2750334"/>
            <a:ext cx="3693096" cy="2005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" name="Прямоугольник 8"/>
          <p:cNvSpPr/>
          <p:nvPr/>
        </p:nvSpPr>
        <p:spPr>
          <a:xfrm>
            <a:off x="107432" y="1917229"/>
            <a:ext cx="3672408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Северо-Енисейском 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округе построено и введено в эксплуатацию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231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жилых домов, это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2308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квартир, общей площадью жилья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154,7 тыс. кв. м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15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3375"/>
            <a:ext cx="914400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Инфраструктура</a:t>
            </a:r>
          </a:p>
        </p:txBody>
      </p:sp>
      <p:sp>
        <p:nvSpPr>
          <p:cNvPr id="6" name="Багетная рамка 5"/>
          <p:cNvSpPr/>
          <p:nvPr/>
        </p:nvSpPr>
        <p:spPr>
          <a:xfrm>
            <a:off x="0" y="765175"/>
            <a:ext cx="3492500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Строительство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51520" y="3284984"/>
            <a:ext cx="8713787" cy="936104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txBody>
          <a:bodyPr anchor="ctr"/>
          <a:lstStyle/>
          <a:p>
            <a:pPr algn="ctr" fontAlgn="auto">
              <a:spcAft>
                <a:spcPct val="0"/>
              </a:spcAft>
              <a:defRPr/>
            </a:pPr>
            <a:r>
              <a:rPr lang="ru-RU" sz="1300">
                <a:latin typeface="Times New Roman" pitchFamily="18" charset="0"/>
                <a:ea typeface="+mj-ea"/>
                <a:cs typeface="Times New Roman" pitchFamily="18" charset="0"/>
              </a:rPr>
              <a:t>В Северо-Енисейском </a:t>
            </a:r>
            <a:r>
              <a:rPr lang="ru-RU" sz="1300" smtClean="0">
                <a:latin typeface="Times New Roman" pitchFamily="18" charset="0"/>
                <a:ea typeface="+mj-ea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ea typeface="+mj-ea"/>
                <a:cs typeface="Times New Roman" pitchFamily="18" charset="0"/>
              </a:rPr>
              <a:t>ежегодно строятся современные, благоустроенные жилые дома, </a:t>
            </a:r>
            <a:r>
              <a:rPr lang="ru-RU" sz="1300" smtClean="0">
                <a:latin typeface="Times New Roman" pitchFamily="18" charset="0"/>
                <a:ea typeface="+mj-ea"/>
                <a:cs typeface="Times New Roman" pitchFamily="18" charset="0"/>
              </a:rPr>
              <a:t>обеспечивая </a:t>
            </a:r>
            <a:r>
              <a:rPr lang="ru-RU" sz="1300">
                <a:latin typeface="Times New Roman" pitchFamily="18" charset="0"/>
                <a:ea typeface="+mj-ea"/>
                <a:cs typeface="Times New Roman" pitchFamily="18" charset="0"/>
              </a:rPr>
              <a:t>североенисейцев комфортными и благоустроенными квартирами. </a:t>
            </a:r>
          </a:p>
          <a:p>
            <a:pPr algn="ctr" fontAlgn="auto">
              <a:spcAft>
                <a:spcPct val="0"/>
              </a:spcAft>
              <a:defRPr/>
            </a:pP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Доля ветхого и аварийного 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муниципального жилья </a:t>
            </a: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округе </a:t>
            </a: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снизилась с 60,5 % в 1996 году 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до 1,2 % </a:t>
            </a: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2024 </a:t>
            </a: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году, </a:t>
            </a:r>
          </a:p>
          <a:p>
            <a:pPr algn="ctr" fontAlgn="auto">
              <a:spcAft>
                <a:spcPct val="0"/>
              </a:spcAft>
              <a:defRPr/>
            </a:pP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а доля благоустроенного жилья в 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округе </a:t>
            </a:r>
            <a:r>
              <a:rPr lang="ru-RU" sz="1300" b="1" u="sng">
                <a:latin typeface="Times New Roman" pitchFamily="18" charset="0"/>
                <a:ea typeface="+mj-ea"/>
                <a:cs typeface="Times New Roman" pitchFamily="18" charset="0"/>
              </a:rPr>
              <a:t>увеличилась более чем втрое</a:t>
            </a: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algn="ctr" fontAlgn="auto">
              <a:spcAft>
                <a:spcPct val="0"/>
              </a:spcAft>
              <a:defRPr/>
            </a:pPr>
            <a:r>
              <a:rPr lang="ru-RU" sz="1300" b="1" u="sng" smtClean="0">
                <a:latin typeface="Times New Roman" pitchFamily="18" charset="0"/>
                <a:ea typeface="+mj-ea"/>
                <a:cs typeface="Times New Roman" pitchFamily="18" charset="0"/>
              </a:rPr>
              <a:t>Обеспеченность жильем в 2024 году на одного человека в округе составила 28,9 кв.м.</a:t>
            </a:r>
            <a:endParaRPr lang="ru-RU" sz="1300" b="1" u="sng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1268760"/>
            <a:ext cx="309634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За период с 1996 по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год</a:t>
            </a:r>
            <a:endParaRPr lang="ru-RU" b="1"/>
          </a:p>
        </p:txBody>
      </p:sp>
      <p:sp>
        <p:nvSpPr>
          <p:cNvPr id="19" name="Стрелка вниз 18"/>
          <p:cNvSpPr/>
          <p:nvPr/>
        </p:nvSpPr>
        <p:spPr>
          <a:xfrm>
            <a:off x="179512" y="4365104"/>
            <a:ext cx="8712968" cy="2376264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период с 1996 по 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осуществлено строительство следующих наиболее значимых для района объектов</a:t>
            </a:r>
            <a:endParaRPr lang="ru-RU"/>
          </a:p>
        </p:txBody>
      </p:sp>
      <p:sp>
        <p:nvSpPr>
          <p:cNvPr id="13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D4A6249D-1187-4E92-9251-3977D1A814A9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31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419872" y="1628775"/>
            <a:ext cx="359968" cy="288057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004048" y="1628800"/>
            <a:ext cx="216024" cy="28803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516216" y="1916832"/>
            <a:ext cx="2520280" cy="1015663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Снесено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596 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аварийных домов, а это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1 765 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квартир общей площадью </a:t>
            </a:r>
          </a:p>
          <a:p>
            <a:pPr algn="ctr">
              <a:defRPr/>
            </a:pP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71,29 тыс. кв.м.</a:t>
            </a:r>
            <a:endParaRPr lang="ru-RU" sz="15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3928" y="1916832"/>
            <a:ext cx="2448272" cy="12464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пределами Северо-Енисейского округа для его жителей приобретено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294</a:t>
            </a:r>
            <a:r>
              <a:rPr lang="ru-RU" sz="15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квартиры общей площадью </a:t>
            </a:r>
            <a:r>
              <a:rPr lang="ru-RU" sz="1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14,9 тыс. кв.м.</a:t>
            </a:r>
            <a:endParaRPr lang="ru-RU" sz="15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084168" y="1628800"/>
            <a:ext cx="648072" cy="36004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4818" name="Picture 4" descr="Беседка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647700"/>
          </a:xfr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городском поселке Северо-Енисейский построены следующие объекты:</a:t>
            </a:r>
            <a:endParaRPr lang="ru-RU" sz="2000" b="1" u="sng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  <a:solidFill>
            <a:schemeClr val="bg2">
              <a:lumMod val="90000"/>
              <a:alpha val="35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1 с бассейном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сада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Стадион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Двенадцать 60-ти квартирных домов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Один 45-ти квартирный дом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Шесть 30-ти квартирных домов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Один 24-х квартирный дом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Один 20-ти квартирный дом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Семь 16-ти квартирных домов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Три 12-ти квартирных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дома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Два 8-ми квартирных дома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Четыре 2-х квартирных дома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Четыре 2-х квартирных дома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18 квартирный дом (ДМС № 1) 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Терапевтическое отделение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Шесть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магазинов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Гостиница «Актолик»</a:t>
            </a:r>
            <a:r>
              <a:rPr lang="ru-RU" sz="1600" b="1" u="sng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u="sng" smtClean="0">
                <a:latin typeface="Times New Roman" pitchFamily="18" charset="0"/>
                <a:cs typeface="Times New Roman" pitchFamily="18" charset="0"/>
              </a:rPr>
              <a:t>Объекты благоустройства: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Ландшафтный парк «Радуга»» и сквер Победы и Труда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Объект благоустройства «Сквер любви, семьи и верности»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Объект благоустройства  «Мишка на Севере»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Объект благоустройства «Семья»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A8B6470E-A8A2-4A71-ACA9-B60366E32356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32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4818" name="Picture 4" descr="Беседка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647700"/>
          </a:xfr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городском поселке Северо-Енисейский построены следующие объекты:</a:t>
            </a:r>
            <a:endParaRPr lang="ru-RU" sz="2000" b="1" u="sng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5949950"/>
          </a:xfrm>
          <a:solidFill>
            <a:schemeClr val="bg2">
              <a:lumMod val="90000"/>
              <a:alpha val="35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 fontScale="25000" lnSpcReduction="20000"/>
          </a:bodyPr>
          <a:lstStyle/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Комплексное благоустройство  ул. Ленина и ул. Фабричная в гп Северо-Енисейский «Северная параллель»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Комплекс бытового обслуживания граждан, с баней на 50 мест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Объекты сетей </a:t>
            </a:r>
            <a:r>
              <a:rPr lang="ru-RU" sz="6400" b="1">
                <a:latin typeface="Times New Roman" pitchFamily="18" charset="0"/>
                <a:cs typeface="Times New Roman" pitchFamily="18" charset="0"/>
              </a:rPr>
              <a:t>теплоснабжения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Реконструкция канализационного коллектора</a:t>
            </a:r>
            <a:endParaRPr lang="ru-RU" sz="6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>
                <a:latin typeface="Times New Roman" pitchFamily="18" charset="0"/>
                <a:cs typeface="Times New Roman" pitchFamily="18" charset="0"/>
              </a:rPr>
              <a:t>Полигон твердых бытовых </a:t>
            </a: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отходов (ТКО)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Православный храм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Офисное многофункциональнное здание по ул. Фабричная, 3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Крытый плавательный бассейн «Аяхта»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Крытая хоккейная коробка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err="1" smtClean="0">
                <a:latin typeface="Times New Roman" pitchFamily="18" charset="0"/>
                <a:cs typeface="Times New Roman" pitchFamily="18" charset="0"/>
              </a:rPr>
              <a:t>Физкультурно - спортивный комплекс «Нерика»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Очистные сооружения сточных вод мощностью 2500 м.куб./сут.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Универсальный рынок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Модернизация помещения детской районной библиотеки и центральной районной библиотеки (Модельные библиотеки): Модельная детская библиотека и модернизированная взрослая библиотека.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Проведена реконструкция взлетно-посадочной полосы аэропорта в гп Северо-Енисейский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Торговый комплекс «Апельсин» в гп Северо-Енисейский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Конечный остановочный пункт межпоселкового общественного транспорта в гп Северо-Енисейский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Водовод от водораздела «Оллоноконовский» до насосно-фильтруемой станции (НФС) в гп Северо-Енисейский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6400" b="1" smtClean="0">
                <a:latin typeface="Times New Roman" pitchFamily="18" charset="0"/>
                <a:cs typeface="Times New Roman" pitchFamily="18" charset="0"/>
              </a:rPr>
              <a:t>Кладбище</a:t>
            </a:r>
            <a:endParaRPr lang="ru-RU" sz="6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A8B6470E-A8A2-4A71-ACA9-B60366E32356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33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5842" name="Picture 4" descr="IMG_0010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647700"/>
          </a:xfr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поселке Тея построены следующие объекты:</a:t>
            </a:r>
            <a:endParaRPr lang="ru-RU" b="1" u="sng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313"/>
            <a:ext cx="9144000" cy="4824412"/>
          </a:xfrm>
          <a:solidFill>
            <a:srgbClr val="FFFF99">
              <a:alpha val="35000"/>
            </a:srgbClr>
          </a:solidFill>
        </p:spPr>
        <p:txBody>
          <a:bodyPr rtlCol="0">
            <a:normAutofit fontScale="70000" lnSpcReduction="20000"/>
          </a:bodyPr>
          <a:lstStyle/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Специальный дом для ветеранов войны и труда (МБУ социального обслуживания «Комплексный центр социального обслуживания населения Северо-Енисейского района»)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Тейская врачебная амбулатория </a:t>
            </a:r>
            <a:endParaRPr 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Библиотека 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Три 24-ти квартирных дома 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Пять 16-ти квартирных домов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Два 12-ти квартирных дома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8-ми квартирный дом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Девять 4-х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квартирных домов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2-х квартирный дом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Баня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Объекты сетей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теплоснабжения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Полигон твердых бытовых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отходов (ТКО)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Магазин 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Объекты коммунальной инфраструктуры микрорайона «Тарасовский», в том числе очистные сооружения мощностью 200 м3/сут.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Открытый стадион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Крытая хоккейная коробка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Спортивный (борцовский) зал с лыжной базой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Строительство 24-х квартирного дома в микрорайоне «Тарасовский»</a:t>
            </a:r>
          </a:p>
          <a:p>
            <a:pPr fontAlgn="auto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Объект благоустройства: Благоустройство  территории ТОС «Тарасовский»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9E0F3527-CB0A-46E3-9E36-61B92EE25987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34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63172" name="Picture 4" descr="IMG_0008"/>
          <p:cNvPicPr>
            <a:picLocks noChangeAspect="1" noChangeArrowheads="1"/>
          </p:cNvPicPr>
          <p:nvPr/>
        </p:nvPicPr>
        <p:blipFill>
          <a:blip r:embed="rId3">
            <a:lum bright="20000" contrast="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576263"/>
          </a:xfr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поселке Вангаш построены следующие объекты:</a:t>
            </a:r>
            <a:endParaRPr lang="ru-RU" b="1" u="sng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050"/>
            <a:ext cx="9144000" cy="3817094"/>
          </a:xfrm>
          <a:solidFill>
            <a:srgbClr val="FFFF99">
              <a:alpha val="25882"/>
            </a:srgbClr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Фельдшерско-акушерский пункт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Сельский дом культуры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5-ти квартирный дом 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Семь 4-х квартирных домов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3-х квартирный дом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Баня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Котельная и сети теплоснабжения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Полигон твердых бытовых отходов (ТКО)</a:t>
            </a:r>
          </a:p>
          <a:p>
            <a:pPr>
              <a:lnSpc>
                <a:spcPct val="90000"/>
              </a:lnSpc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Объекты благоустройства: Игровой комплекс «Беговой барабан», «Спортивные рекорды»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6C75E7F3-8075-492D-9FF4-5776D7163514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35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0" y="4725144"/>
            <a:ext cx="9144000" cy="576063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anchor="ctr">
            <a:normAutofit fontScale="97500"/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2000" b="1" u="sng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поселке Новоерудинский построены следующие объекты:</a:t>
            </a:r>
            <a:endParaRPr lang="ru-RU" sz="2800" b="1" u="sng">
              <a:solidFill>
                <a:schemeClr val="accent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6874" name="Rectangle 3"/>
          <p:cNvSpPr txBox="1">
            <a:spLocks noChangeArrowheads="1"/>
          </p:cNvSpPr>
          <p:nvPr/>
        </p:nvSpPr>
        <p:spPr bwMode="auto">
          <a:xfrm>
            <a:off x="0" y="5301208"/>
            <a:ext cx="9144000" cy="1556792"/>
          </a:xfrm>
          <a:prstGeom prst="rect">
            <a:avLst/>
          </a:prstGeom>
          <a:solidFill>
            <a:srgbClr val="FFFF99">
              <a:alpha val="25882"/>
            </a:srgbClr>
          </a:solidFill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4-х квартирных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дома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2-х квартирный дом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61124" name="Picture 4" descr="IMG_0039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576263"/>
          </a:xfr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поселке Новая Калами построены следующие объекты:</a:t>
            </a:r>
            <a:endParaRPr lang="ru-RU" sz="4000" b="1" u="sng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836613"/>
            <a:ext cx="9144000" cy="2925762"/>
          </a:xfrm>
          <a:solidFill>
            <a:srgbClr val="F3F5A1">
              <a:alpha val="31765"/>
            </a:srgbClr>
          </a:solidFill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Котельная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Дом культуры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Стадион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Десять 4-х квартирных домов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Один 2-х квартирный дом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Административное здание с пристройкой офисных помещений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Кафе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Сооружения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сетей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теплоснабжения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Полигон твердых бытовых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отходов</a:t>
            </a: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Баня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8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/>
          <a:lstStyle/>
          <a:p>
            <a:pPr algn="ctr">
              <a:defRPr/>
            </a:pPr>
            <a:fld id="{7402E5C7-A089-459B-80BB-5736AB435CB3}" type="slidenum"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36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3717032"/>
            <a:ext cx="9144000" cy="50482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anchor="ctr">
            <a:normAutofit fontScale="97500"/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2000" b="1" u="sng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поселке Енашимо построены следующие объекты:</a:t>
            </a:r>
            <a:endParaRPr lang="ru-RU" sz="2800" b="1" u="sng">
              <a:solidFill>
                <a:schemeClr val="accent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7898" name="Rectangle 3"/>
          <p:cNvSpPr txBox="1">
            <a:spLocks noChangeArrowheads="1"/>
          </p:cNvSpPr>
          <p:nvPr/>
        </p:nvSpPr>
        <p:spPr bwMode="auto">
          <a:xfrm>
            <a:off x="0" y="4221088"/>
            <a:ext cx="9144000" cy="2636912"/>
          </a:xfrm>
          <a:prstGeom prst="rect">
            <a:avLst/>
          </a:prstGeom>
          <a:solidFill>
            <a:srgbClr val="F3F5A1">
              <a:alpha val="31764"/>
            </a:srgbClr>
          </a:solidFill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Один 4-х квартирный дом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Баня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8914" name="Picture 4" descr="Изображение 030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635000"/>
          </a:xfr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поселке Брянка построены следующие объекты:</a:t>
            </a:r>
            <a:endParaRPr lang="ru-RU" b="1" u="sng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0"/>
            <a:ext cx="9144000" cy="4536503"/>
          </a:xfrm>
          <a:solidFill>
            <a:schemeClr val="bg2">
              <a:lumMod val="90000"/>
              <a:alpha val="2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Клубное помещение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Семь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4-х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квартирных домов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Один 3-х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квартирный дом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Объекты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сети теплоснабжения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Кафе «Золотая речка» ИП Самышкин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лег Анатольевич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Кафе «Пристань» ИП Петрова Елена Владимировна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Кафе «Большой Пит» ИП Зырянова Ирина Владимировна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Пост ГАИ</a:t>
            </a: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Модульное административно-хозяйственное  здание (АСФ, гараж МУП «УККР»)</a:t>
            </a: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Wingdings" pitchFamily="2" charset="2"/>
              <a:buNone/>
              <a:defRPr/>
            </a:pP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Wingdings" pitchFamily="2" charset="2"/>
              <a:buNone/>
              <a:defRPr/>
            </a:pPr>
            <a:endParaRPr lang="ru-RU" sz="20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2191369D-1866-40EF-A25F-53EBED7B5E55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37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9938" name="Picture 4" descr="Дом на Вельмо"/>
          <p:cNvPicPr>
            <a:picLocks noChangeAspect="1" noChangeArrowheads="1"/>
          </p:cNvPicPr>
          <p:nvPr/>
        </p:nvPicPr>
        <p:blipFill>
          <a:blip r:embed="rId2">
            <a:lum bright="20000" contrast="20000"/>
          </a:blip>
          <a:stretch>
            <a:fillRect/>
          </a:stretch>
        </p:blipFill>
        <p:spPr bwMode="auto">
          <a:xfrm>
            <a:off x="-10294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561975"/>
          </a:xfr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поселке Вельмо построены следующие объекты:</a:t>
            </a:r>
            <a:endParaRPr lang="ru-RU" u="sng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908721"/>
            <a:ext cx="8229352" cy="2736180"/>
          </a:xfrm>
        </p:spPr>
        <p:txBody>
          <a:bodyPr/>
          <a:lstStyle/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Два 4-х квартирных дома</a:t>
            </a: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Один 3-х квартирный дом</a:t>
            </a: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Три 1 квартирных дома</a:t>
            </a: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Магазин «Велес» ИП Коровин Денис Николаевич</a:t>
            </a:r>
            <a:endParaRPr lang="ru-RU" sz="17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Объекты сети теплоснабжения</a:t>
            </a:r>
          </a:p>
          <a:p>
            <a:r>
              <a:rPr lang="ru-RU" sz="1700" b="1" smtClean="0">
                <a:latin typeface="Times New Roman" pitchFamily="18" charset="0"/>
                <a:cs typeface="Times New Roman" pitchFamily="18" charset="0"/>
              </a:rPr>
              <a:t>Автодорога «Северо-Енисейский - Вельмо»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69A5529D-6366-4D55-B3FD-A36D98C6D53D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38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64196" name="Picture 4" descr="0080"/>
          <p:cNvPicPr>
            <a:picLocks noChangeAspect="1" noChangeArrowheads="1"/>
          </p:cNvPicPr>
          <p:nvPr/>
        </p:nvPicPr>
        <p:blipFill>
          <a:blip r:embed="rId2">
            <a:lum bright="20000" contrast="2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</p:spPr>
      </p:pic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Северо-Енисейском округе построены </a:t>
            </a:r>
            <a:b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smtClean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следующие объекты гражданского назначения:</a:t>
            </a:r>
            <a:endParaRPr lang="ru-RU" sz="2000" u="sng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19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12776"/>
            <a:ext cx="8568952" cy="5040559"/>
          </a:xfrm>
          <a:solidFill>
            <a:schemeClr val="bg1">
              <a:alpha val="40000"/>
            </a:schemeClr>
          </a:solidFill>
        </p:spPr>
        <p:txBody>
          <a:bodyPr rtlCol="0">
            <a:normAutofit fontScale="92500" lnSpcReduction="20000"/>
          </a:bodyPr>
          <a:lstStyle/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ВЛ-35 кВт. «Северо-Енисейский-Викторовский-Енашиминский ГЭС»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Блок складских и вспомогательных помещений</a:t>
            </a:r>
            <a:endParaRPr 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Комплекс очистных сооружений бытовых сточных вод («Олимпиадинский» ГОК)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Мост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через реку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Вангаш и мост через реку Мекся</a:t>
            </a:r>
            <a:endParaRPr lang="ru-RU" sz="180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Реконструкция </a:t>
            </a:r>
            <a:r>
              <a:rPr lang="ru-RU" sz="1800" err="1" smtClean="0">
                <a:latin typeface="Times New Roman" pitchFamily="18" charset="0"/>
                <a:cs typeface="Times New Roman" pitchFamily="18" charset="0"/>
              </a:rPr>
              <a:t>хвостохранилища ЗИФ «Советская»</a:t>
            </a:r>
            <a:endParaRPr lang="ru-RU" sz="180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ЛЭП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Енашимо – Северо-Енисейский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Все котельные округа переведены на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жидкое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топливо (нефть)</a:t>
            </a:r>
            <a:endParaRPr lang="ru-RU" sz="180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Автодорога Северо-Енисейский – Вельмо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Заасфальтировано 35 км. автодороги Северо-Енисейский – Епишино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 pitchFamily="18" charset="0"/>
                <a:cs typeface="Times New Roman" pitchFamily="18" charset="0"/>
              </a:rPr>
              <a:t>Заасфальтировано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51,3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км.  дорог поселков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округа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Реконструкция ЛЭП напряжением 110 кВ (ПС «Брянка» – ПС «Новая Еруда»)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Реконструкция  моста через р.Огня на км 0+150 автомобильной дороги Епишино –Северо-Енисейский –Тея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>
                <a:latin typeface="Times New Roman"/>
                <a:ea typeface="Arial"/>
              </a:rPr>
              <a:t>Строительство коммунальной и транспортной инфраструктуры микрорайона «Сосновый бор</a:t>
            </a:r>
            <a:r>
              <a:rPr lang="ru-RU" sz="1800" smtClean="0">
                <a:latin typeface="Times New Roman"/>
                <a:ea typeface="Arial"/>
              </a:rPr>
              <a:t>» </a:t>
            </a:r>
            <a:r>
              <a:rPr lang="ru-RU" sz="1800" err="1">
                <a:latin typeface="Times New Roman"/>
                <a:ea typeface="Arial"/>
              </a:rPr>
              <a:t>гп </a:t>
            </a:r>
            <a:r>
              <a:rPr lang="ru-RU" sz="1800" smtClean="0">
                <a:latin typeface="Times New Roman"/>
                <a:ea typeface="Arial"/>
              </a:rPr>
              <a:t>Северо-Енисейский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/>
                <a:cs typeface="Times New Roman" pitchFamily="18" charset="0"/>
              </a:rPr>
              <a:t>Переустройство ВЛ-110 кВ ПС Брянка- ПС Новая Еруда (С651/652) в пролете опор № 112-114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/>
                <a:cs typeface="Times New Roman" pitchFamily="18" charset="0"/>
              </a:rPr>
              <a:t>Объекты инфраструктуры на Ведугинском месторождении (Общежития № 8, № 9; санитарно-бытовой комплекс № 2)</a:t>
            </a:r>
            <a:endParaRPr lang="ru-RU" sz="1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«Золоторудное месторождение «Ведугинское». Локальные проекты. Склад аммиачной селитры с инфраструктурой», склад ГСМ</a:t>
            </a:r>
          </a:p>
          <a:p>
            <a:pPr fontAlgn="auto">
              <a:lnSpc>
                <a:spcPct val="90000"/>
              </a:lnSpc>
              <a:spcAft>
                <a:spcPct val="0"/>
              </a:spcAft>
              <a:buFont typeface="Arial" pitchFamily="34" charset="0"/>
              <a:buChar char="•"/>
              <a:defRPr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A3113417-6036-43D7-A74A-16668D42AF08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39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Прямоугольник 1"/>
          <p:cNvSpPr/>
          <p:nvPr/>
        </p:nvSpPr>
        <p:spPr>
          <a:xfrm>
            <a:off x="0" y="188913"/>
            <a:ext cx="9144000" cy="6709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88900" indent="358775" algn="just"/>
            <a:endParaRPr lang="ru-RU" sz="13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Золотодобывающая промышленность является основной отраслью экономики округа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На долю предприятий золотодобывающей отрасли приходится свыше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98,5 %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от общего объема промышленного производства в округе, </a:t>
            </a:r>
            <a:r>
              <a:rPr lang="ru-RU" sz="1300" u="sng" smtClean="0"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82,3 %</a:t>
            </a:r>
            <a:r>
              <a:rPr lang="ru-RU" sz="1300" u="sng" smtClean="0">
                <a:latin typeface="Times New Roman" pitchFamily="18" charset="0"/>
                <a:cs typeface="Times New Roman" pitchFamily="18" charset="0"/>
              </a:rPr>
              <a:t> добычи золота в Красноярском крае и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1300" u="sng" smtClean="0">
                <a:latin typeface="Times New Roman" pitchFamily="18" charset="0"/>
                <a:cs typeface="Times New Roman" pitchFamily="18" charset="0"/>
              </a:rPr>
              <a:t> всей золотодобычи России.</a:t>
            </a:r>
            <a:endParaRPr lang="ru-RU" sz="13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Среднегодовая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исленность постоянного населения округа составляет </a:t>
            </a:r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8 241 чел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., то есть менее 0,01 % общероссийской численности и около 0,2% численности населения Красноярского края.</a:t>
            </a:r>
          </a:p>
          <a:p>
            <a:pPr marL="88900" indent="358775" algn="just"/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Помимо золотодобывающей промышленности, экономическое положение Северо-Енисейского округа определяется развитием лесного хозяйства (лесозаготовка и лесопереработка), развиты транспорт и связь, жилищно-коммунальное хозяйство, торговая и снабженческая деятельность, а также  производство пищевых продуктов (хлебобулочные и кондитерские изделия).</a:t>
            </a: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Об инвестиционной привлекательности Северо-Енисейского округа свидетельствует общий объем инвестиций в основной капитал предприятий и организаций за 2024 год составил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52,7 млрд. рублей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 Кроме того, Северо-Енисейский округ является не только  центром золотодобычи Красноярского края, но и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центром развития инновационных технологий золотодобычи.</a:t>
            </a: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Показателем высокого уровня жизни и покупательской способности северо-енисейцев выступает среднемесячная заработная плата которая составила за 2024 год-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153,4 тыс. рублей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и увеличилась с прошлым годом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на 21,4%.</a:t>
            </a:r>
          </a:p>
          <a:p>
            <a:pPr marL="88900" indent="358775" algn="just"/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Транспортная инфраструктура Северо-Енисейского района представлена круглогодично действующим аэропортом и грунтовой автомобильной дорогой «Епишино - Северо-Енисейский»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до города Енисейска с </a:t>
            </a:r>
            <a:r>
              <a:rPr lang="ru-RU" sz="1300" smtClean="0">
                <a:solidFill>
                  <a:srgbClr val="000000"/>
                </a:solidFill>
                <a:latin typeface="Times New Roman"/>
                <a:ea typeface="Times New Roman"/>
              </a:rPr>
              <a:t>мостовым переходом </a:t>
            </a:r>
            <a:r>
              <a:rPr lang="ru-RU" sz="1300">
                <a:solidFill>
                  <a:srgbClr val="000000"/>
                </a:solidFill>
                <a:latin typeface="Times New Roman"/>
                <a:ea typeface="Times New Roman"/>
              </a:rPr>
              <a:t>через реку Енисей в районе п. Высокогорский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 Основная доля всех промышленных грузов завозится по автомобильной дороге, протяженностью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291,04 км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, находящейся на балансе КГКУ «Управление автомобильных дорог по Красноярскому краю». С 2016 года начаты работы по капитальному ремонту данной дороги. В 2024 году реконструкция автомобильной дороги «Епишино ‑ Северо-Енисейский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была продолжена, и на эти цели из краевого бюджета было выделено финансирование в сумме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658,1 млн. руб. </a:t>
            </a:r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Развитие транспортной инфраструктуры округа просто необходимо для успешной реализации инвестиционных проектов на территории Северо-Енисейского муниципального округа, его дальнейшего эффективного развития, снижения себестоимости перевозимых грузов и увеличения налоговых поступлений в бюджеты всех уровней, а также создания комфортных условий проживания в округе для граждан, которые трудятся во благо нашего округа, края и страны в целом, обеспечивая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золотодобычи России.</a:t>
            </a:r>
          </a:p>
          <a:p>
            <a:pPr marL="88900" indent="358775"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Проведена реконструкция аэропорта в гп Северо-Енисейский и с 2020 года обеспечена возможность аэропорта работать в круглогодичном режиме приема воздушных судов в условиях плохой видимости «Ночной старт». </a:t>
            </a:r>
            <a:endParaRPr lang="ru-RU" sz="1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43E5A110-DAC2-42A1-ACD6-59E72ABBBD05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986" name="TextBox 7"/>
          <p:cNvSpPr txBox="1">
            <a:spLocks noChangeArrowheads="1"/>
          </p:cNvSpPr>
          <p:nvPr/>
        </p:nvSpPr>
        <p:spPr bwMode="auto">
          <a:xfrm>
            <a:off x="107950" y="836613"/>
            <a:ext cx="4751388" cy="2693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Аэропорт гп Северо-Енисейский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Расположен в гп Северо-Енисейский. Класс аэропорта – 4 «Д». 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Имеется 1 искусственная взлетно-посадочная полоса с 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асфальтобетонным покрытием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общей длиной – 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1 560 </a:t>
            </a:r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м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</a:t>
            </a:r>
          </a:p>
          <a:p>
            <a:pPr algn="just"/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Открыто 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регулярное авиационное сообщение </a:t>
            </a:r>
          </a:p>
          <a:p>
            <a:pPr algn="just"/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по маршруту «Красноярск - Северо-Енисейский - Красноярск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».  Установлено светосигнальное оборудование на рулежной дорожке аэродрома.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Проведена реконструкция аэропорта в гп Северо-Енисейский и с 2020 года обеспечена возможность аэропорта работать в круглосуточном режиме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приема воздушных судов в условиях плохой видимости «Ночной старт». </a:t>
            </a:r>
          </a:p>
          <a:p>
            <a:pPr algn="just"/>
            <a:endParaRPr lang="ru-RU" sz="13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505" y="3284984"/>
            <a:ext cx="4104456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33 460 человек </a:t>
            </a: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среднегодовой пассажиропоток аэропорта гп Северо-Енисейский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lum bright="20000" contrast="20000"/>
            <a:extLst/>
          </a:blip>
          <a:stretch>
            <a:fillRect/>
          </a:stretch>
        </p:blipFill>
        <p:spPr bwMode="auto">
          <a:xfrm>
            <a:off x="4957339" y="836712"/>
            <a:ext cx="400714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0" y="333375"/>
            <a:ext cx="3492500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Транспорт и связь</a:t>
            </a:r>
          </a:p>
        </p:txBody>
      </p:sp>
      <p:sp>
        <p:nvSpPr>
          <p:cNvPr id="13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CEF725B8-532A-4C3C-A28A-119AE039F67D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40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4" name="Прямоугольник 15"/>
          <p:cNvSpPr>
            <a:spLocks noChangeArrowheads="1"/>
          </p:cNvSpPr>
          <p:nvPr/>
        </p:nvSpPr>
        <p:spPr bwMode="auto">
          <a:xfrm>
            <a:off x="4427538" y="3284538"/>
            <a:ext cx="4537075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Автомобильные дороги</a:t>
            </a: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Общая протяженность всех автомобильных дорог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округа –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598,8 км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Протяженность улично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дорожной сети населенных пунктов Северо-Енисейского округа составляет 109,4 км, из которых заасфальтировано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51,7 км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Автомобильные дороги Северо-Енисейского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отнесены к третьей и четвертой техническим категориям дорог общего пользования, имеют асфальтобетонное и гравийное покрытие.</a:t>
            </a:r>
          </a:p>
          <a:p>
            <a:pPr algn="just"/>
            <a:r>
              <a:rPr lang="ru-RU" sz="1300" b="1">
                <a:latin typeface="Times New Roman" pitchFamily="18" charset="0"/>
                <a:cs typeface="Times New Roman" pitchFamily="18" charset="0"/>
              </a:rPr>
              <a:t>Автомобильное сообщение с краевым центром осуществляется по региональной дороге «Епишино – Северо-Енисейский»,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>
                <a:latin typeface="Times New Roman"/>
                <a:ea typeface="Times New Roman"/>
              </a:rPr>
              <a:t>с </a:t>
            </a:r>
            <a:r>
              <a:rPr lang="ru-RU" sz="1300" smtClean="0">
                <a:latin typeface="Times New Roman"/>
                <a:ea typeface="Times New Roman"/>
              </a:rPr>
              <a:t>мостовым переходом </a:t>
            </a:r>
            <a:r>
              <a:rPr lang="ru-RU" sz="1300">
                <a:latin typeface="Times New Roman"/>
                <a:ea typeface="Times New Roman"/>
              </a:rPr>
              <a:t>через реку Енисей в </a:t>
            </a:r>
            <a:r>
              <a:rPr lang="ru-RU" sz="1300" smtClean="0">
                <a:latin typeface="Times New Roman"/>
                <a:ea typeface="Times New Roman"/>
              </a:rPr>
              <a:t>округе </a:t>
            </a:r>
            <a:r>
              <a:rPr lang="ru-RU" sz="1300">
                <a:latin typeface="Times New Roman"/>
                <a:ea typeface="Times New Roman"/>
              </a:rPr>
              <a:t>п. </a:t>
            </a:r>
            <a:r>
              <a:rPr lang="ru-RU" sz="1300" smtClean="0">
                <a:latin typeface="Times New Roman"/>
                <a:ea typeface="Times New Roman"/>
              </a:rPr>
              <a:t>Высокогорский.</a:t>
            </a:r>
          </a:p>
          <a:p>
            <a:pPr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Ежегодный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пассажирооборот составляет 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4,15 млн</a:t>
            </a:r>
            <a:r>
              <a:rPr lang="ru-RU" sz="13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пасс. км</a:t>
            </a:r>
            <a:r>
              <a:rPr lang="ru-RU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82" name="Picture 2" descr="DSC05475"/>
          <p:cNvPicPr>
            <a:picLocks noChangeAspect="1" noChangeArrowheads="1"/>
          </p:cNvPicPr>
          <p:nvPr/>
        </p:nvPicPr>
        <p:blipFill>
          <a:blip r:embed="rId3">
            <a:lum bright="20000" contrast="20000"/>
          </a:blip>
          <a:stretch>
            <a:fillRect/>
          </a:stretch>
        </p:blipFill>
        <p:spPr bwMode="auto">
          <a:xfrm>
            <a:off x="54089" y="4077072"/>
            <a:ext cx="4301887" cy="2253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3010" name="TextBox 7"/>
          <p:cNvSpPr txBox="1">
            <a:spLocks noChangeArrowheads="1"/>
          </p:cNvSpPr>
          <p:nvPr/>
        </p:nvSpPr>
        <p:spPr bwMode="auto">
          <a:xfrm>
            <a:off x="3419872" y="2852936"/>
            <a:ext cx="5473303" cy="12926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Пассажирские перевозки, в городском поселке Северо-Енисейском и других поселках, обеспечивает ООО «Транспортная копания «Север». </a:t>
            </a: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В Северо-Енисейском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действуют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автобусных маршрутов, в том числе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городской,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 пригородных и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 междугородных маршрутов. </a:t>
            </a: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Протяженность автобусных маршрутов по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округу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586,25 км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Среднегодовой пассажиропоток составляет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187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тыс. чел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3491880" y="2276872"/>
            <a:ext cx="54006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Пассажирские перевозки автомобильным транспортом в Северо-Енисейском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356" name="Picture 4" descr="C:\Users\IRF\Desktop\p10903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1520" y="2348880"/>
            <a:ext cx="3203848" cy="2149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4" name="Прямоугольник 10"/>
          <p:cNvSpPr>
            <a:spLocks noChangeArrowheads="1"/>
          </p:cNvSpPr>
          <p:nvPr/>
        </p:nvSpPr>
        <p:spPr bwMode="auto">
          <a:xfrm>
            <a:off x="179388" y="4965700"/>
            <a:ext cx="5256212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Aft>
                <a:spcPct val="0"/>
              </a:spcAft>
            </a:pPr>
            <a:r>
              <a:rPr lang="ru-RU" sz="1300" smtClean="0">
                <a:latin typeface="Times New Roman"/>
                <a:ea typeface="Times New Roman"/>
              </a:rPr>
              <a:t>В 2024 году на ремонт и содержание дорог выделено </a:t>
            </a:r>
            <a:r>
              <a:rPr lang="ru-RU" sz="1300" b="1" smtClean="0">
                <a:latin typeface="Times New Roman"/>
                <a:ea typeface="Times New Roman"/>
              </a:rPr>
              <a:t>121,5 млн. руб</a:t>
            </a:r>
            <a:r>
              <a:rPr lang="ru-RU" sz="1300" smtClean="0">
                <a:latin typeface="Times New Roman"/>
                <a:ea typeface="Times New Roman"/>
              </a:rPr>
              <a:t>., их средств бюджета Северо-Енисейского округа.</a:t>
            </a:r>
          </a:p>
          <a:p>
            <a:r>
              <a:rPr lang="ru-RU" sz="1300" smtClean="0">
                <a:latin typeface="Times New Roman"/>
                <a:ea typeface="Times New Roman CYR"/>
              </a:rPr>
              <a:t>Заасфальтировано </a:t>
            </a:r>
            <a:r>
              <a:rPr lang="ru-RU" sz="1300" b="1" smtClean="0">
                <a:latin typeface="Times New Roman"/>
                <a:ea typeface="Times New Roman CYR"/>
              </a:rPr>
              <a:t>51,7 км</a:t>
            </a:r>
            <a:r>
              <a:rPr lang="ru-RU" sz="1300" smtClean="0">
                <a:latin typeface="Times New Roman"/>
                <a:ea typeface="Times New Roman CYR"/>
              </a:rPr>
              <a:t>. улично-дорожной сети округа.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79388" y="4581525"/>
            <a:ext cx="5148262" cy="30797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Ремонт улично-дорожной сети Северо-Енисейского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017" name="Picture 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652120" y="4221088"/>
            <a:ext cx="3307297" cy="2204864"/>
          </a:xfrm>
          <a:prstGeom prst="rect">
            <a:avLst/>
          </a:prstGeom>
          <a:noFill/>
          <a:ln w="9525">
            <a:noFill/>
            <a:miter lim="800000"/>
          </a:ln>
          <a:effectLst>
            <a:softEdge rad="63500"/>
          </a:effectLst>
        </p:spPr>
      </p:pic>
      <p:sp>
        <p:nvSpPr>
          <p:cNvPr id="10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E4B8B298-2B6A-43A8-ABD6-F8B5C6C906C7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41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0" name="TextBox 13"/>
          <p:cNvSpPr txBox="1">
            <a:spLocks noChangeArrowheads="1"/>
          </p:cNvSpPr>
          <p:nvPr/>
        </p:nvSpPr>
        <p:spPr bwMode="auto">
          <a:xfrm>
            <a:off x="179513" y="692697"/>
            <a:ext cx="6912768" cy="172354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300">
                <a:latin typeface="Times New Roman" pitchFamily="18" charset="0"/>
                <a:cs typeface="Times New Roman" pitchFamily="18" charset="0"/>
              </a:rPr>
              <a:t>На территории Северо-Енисейского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услуги почтовой связи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предоставляют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отделений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почтовой связи «Почта России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», в том числе: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в гп Северо-Енисейский, и по 1 единицы в п. Вангаш, п. Енашимо, п. Новая Калами, п. Брянка, п. Тея, п. Вельмо.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Услуги стационарной телефонной связи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предоставляются ООО «Северо-Енисейск-Телеком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». Количество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установленных квартирных аппаратов телефонной сети связи общего пользования составляет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207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ед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Монтированная емкость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АТС-617 номера.</a:t>
            </a:r>
            <a:endParaRPr lang="ru-RU" sz="13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b="1">
                <a:latin typeface="Times New Roman" pitchFamily="18" charset="0"/>
                <a:cs typeface="Times New Roman" pitchFamily="18" charset="0"/>
              </a:rPr>
              <a:t>Мобильная связь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 – МТС, Мегафон, Теле2,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Билайн,</a:t>
            </a:r>
            <a:r>
              <a:rPr lang="en-US" sz="1300" smtClean="0">
                <a:latin typeface="Times New Roman" pitchFamily="18" charset="0"/>
                <a:cs typeface="Times New Roman" pitchFamily="18" charset="0"/>
              </a:rPr>
              <a:t> Yota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действует спутниковый интернет.</a:t>
            </a:r>
          </a:p>
        </p:txBody>
      </p:sp>
      <p:pic>
        <p:nvPicPr>
          <p:cNvPr id="43021" name="Picture 1" descr="C:\Users\LVA\Desktop\pochta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164388" y="476250"/>
            <a:ext cx="1825625" cy="13684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5" name="TextBox 6"/>
          <p:cNvSpPr txBox="1">
            <a:spLocks noChangeArrowheads="1"/>
          </p:cNvSpPr>
          <p:nvPr/>
        </p:nvSpPr>
        <p:spPr bwMode="auto">
          <a:xfrm>
            <a:off x="323850" y="333375"/>
            <a:ext cx="1584325" cy="306388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Связь</a:t>
            </a:r>
          </a:p>
        </p:txBody>
      </p:sp>
    </p:spTree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0" y="333375"/>
            <a:ext cx="4787900" cy="35877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Топливно-энергетическое обеспечение</a:t>
            </a:r>
          </a:p>
        </p:txBody>
      </p:sp>
      <p:sp>
        <p:nvSpPr>
          <p:cNvPr id="44036" name="Прямоугольник 4"/>
          <p:cNvSpPr>
            <a:spLocks noChangeArrowheads="1"/>
          </p:cNvSpPr>
          <p:nvPr/>
        </p:nvSpPr>
        <p:spPr bwMode="auto">
          <a:xfrm>
            <a:off x="0" y="836613"/>
            <a:ext cx="8929688" cy="11695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400" b="1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Муниципальное унитарное предприятие «Управление коммуникационным комплексом Северо-Енисейского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округа»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осуществляет выработку, отпуск и передачу теплоэнергии, а также забор, очистку, передачу и распределение питьевой воды для потребителей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МУП УККР является единственной ресурсоснабжающей и управляющей организацией в Северо-Енисейском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округе. </a:t>
            </a:r>
            <a:endParaRPr lang="ru-RU" sz="14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6309F912-3E53-405F-A87A-50DCAD9A0619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42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119" name="Прямоугольник 9"/>
          <p:cNvSpPr>
            <a:spLocks noChangeArrowheads="1"/>
          </p:cNvSpPr>
          <p:nvPr/>
        </p:nvSpPr>
        <p:spPr bwMode="auto">
          <a:xfrm>
            <a:off x="1403350" y="1773238"/>
            <a:ext cx="6553200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Действующие тарифы на коммунальные услуги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9335105"/>
              </p:ext>
            </p:extLst>
          </p:nvPr>
        </p:nvGraphicFramePr>
        <p:xfrm>
          <a:off x="539552" y="2276872"/>
          <a:ext cx="8064896" cy="4150677"/>
        </p:xfrm>
        <a:graphic>
          <a:graphicData uri="http://schemas.openxmlformats.org/drawingml/2006/table">
            <a:tbl>
              <a:tblPr/>
              <a:tblGrid>
                <a:gridCol w="1121554"/>
                <a:gridCol w="810011"/>
                <a:gridCol w="810011"/>
                <a:gridCol w="858824"/>
                <a:gridCol w="720080"/>
                <a:gridCol w="792088"/>
                <a:gridCol w="720080"/>
                <a:gridCol w="720080"/>
                <a:gridCol w="720080"/>
                <a:gridCol w="792088"/>
              </a:tblGrid>
              <a:tr h="1008112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Наименование показателя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Ед. изм.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 2022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1 полугодие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2022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b="1" smtClean="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r>
                        <a:rPr lang="ru-RU" sz="900" b="1" smtClean="0">
                          <a:latin typeface="Times New Roman"/>
                          <a:ea typeface="Calibri"/>
                          <a:cs typeface="Times New Roman"/>
                        </a:rPr>
                        <a:t> полугодие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2023 </a:t>
                      </a:r>
                      <a:r>
                        <a:rPr lang="ru-RU" sz="900" b="0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полугодие</a:t>
                      </a:r>
                      <a:endParaRPr lang="ru-RU" sz="90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полугодие</a:t>
                      </a:r>
                      <a:endParaRPr lang="ru-RU" sz="9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r>
                        <a:rPr lang="ru-RU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900" b="1" baseline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полугодие</a:t>
                      </a:r>
                      <a:endParaRPr lang="ru-RU" sz="9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II</a:t>
                      </a: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полугодие</a:t>
                      </a:r>
                      <a:endParaRPr lang="ru-RU" sz="9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полугодие</a:t>
                      </a:r>
                      <a:endParaRPr lang="ru-RU" sz="9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b="1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en-US" sz="900" b="1" smtClean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900" b="1" smtClean="0">
                          <a:latin typeface="Times New Roman"/>
                          <a:ea typeface="Calibri"/>
                          <a:cs typeface="Times New Roman"/>
                        </a:rPr>
                        <a:t> полугодие</a:t>
                      </a:r>
                      <a:endParaRPr lang="ru-RU" sz="900" b="1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4820">
                <a:tc gridSpan="2"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Коммунальные услуги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26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1. Отопление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руб./Гкал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3 470,72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3 609,52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Times New Roman"/>
                          <a:ea typeface="Calibri"/>
                          <a:cs typeface="Times New Roman"/>
                        </a:rPr>
                        <a:t>3609,52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3933,97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3933,97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4208,95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4208,95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5050,32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482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2. Горячее водоснабжение: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025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2.1. Компонент на теплоноситель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руб./куб.м.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62,32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64,80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64,80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70,63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70,63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84,74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84,74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97,45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0255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2.2. Компонент на тепловую энергию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руб./Гкал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3 470,72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3 609,52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251" marR="55251" marT="613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Times New Roman"/>
                          <a:ea typeface="Calibri"/>
                          <a:cs typeface="Times New Roman"/>
                        </a:rPr>
                        <a:t>3609,52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3933,97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3933,97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4208,95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4208,95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5050,32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856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3. Питьевая вода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руб./куб.м.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56,66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59,58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59,58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70,63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70,63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84,74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84,74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97,45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5753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4. Подвоз воды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руб./0,915 куб.м.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508,49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528,83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528,83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644,63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644,63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773,53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773,53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889,56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70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5. Водоотведение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руб./куб.м.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60,78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63,20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Times New Roman"/>
                          <a:ea typeface="Calibri"/>
                          <a:cs typeface="Times New Roman"/>
                        </a:rPr>
                        <a:t>63,20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68,89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68,89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82,66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82,66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95,05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1700"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6. Электроснабжение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руб./кВт.ч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1,98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2,09 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668" marR="73668" marT="36834" marB="3683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Times New Roman"/>
                          <a:ea typeface="Calibri"/>
                          <a:cs typeface="Times New Roman"/>
                        </a:rPr>
                        <a:t>2,09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2,28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2,28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2,47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2,47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smtClean="0">
                          <a:latin typeface="Calibri"/>
                          <a:ea typeface="Calibri"/>
                          <a:cs typeface="Times New Roman"/>
                        </a:rPr>
                        <a:t>2,84</a:t>
                      </a: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00788" y="836613"/>
            <a:ext cx="2735262" cy="3168650"/>
          </a:xfr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rtlCol="0" anchor="ctr">
            <a:noAutofit/>
          </a:bodyPr>
          <a:lstStyle/>
          <a:p>
            <a:pPr marL="0" indent="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Канализационный коллектор и очистные канализационные сооружения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обеспечивают процесс водоотведения в гп Северо-Енисейский.</a:t>
            </a:r>
          </a:p>
          <a:p>
            <a:pPr marL="0" indent="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Протяженность канализационных сетей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13,401 км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Пропускная способность очистных сооружений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2,50 тыс.куб.м. сутки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В п. Тея функционируют очистные сооружения пропускной способностью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0,2 тыс. куб. м. сутки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86500" y="404813"/>
            <a:ext cx="2749550" cy="40005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Водоотведение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03575" y="404813"/>
            <a:ext cx="2952750" cy="40005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Теплоснабжение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950" y="404813"/>
            <a:ext cx="2951163" cy="40005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Водоснабжение</a:t>
            </a:r>
          </a:p>
        </p:txBody>
      </p:sp>
      <p:sp>
        <p:nvSpPr>
          <p:cNvPr id="10" name="Содержимое 2"/>
          <p:cNvSpPr txBox="1"/>
          <p:nvPr/>
        </p:nvSpPr>
        <p:spPr bwMode="auto">
          <a:xfrm>
            <a:off x="3132138" y="836613"/>
            <a:ext cx="3024187" cy="331311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anchor="ctr"/>
          <a:lstStyle/>
          <a:p>
            <a:pPr>
              <a:lnSpc>
                <a:spcPct val="110000"/>
              </a:lnSpc>
              <a:defRPr/>
            </a:pPr>
            <a:r>
              <a:rPr lang="ru-RU" sz="1300" b="1">
                <a:latin typeface="Times New Roman" pitchFamily="18" charset="0"/>
                <a:cs typeface="Times New Roman" pitchFamily="18" charset="0"/>
              </a:rPr>
              <a:t>Всего в районе функционируют 7 муниципальных котельных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>
              <a:lnSpc>
                <a:spcPct val="110000"/>
              </a:lnSpc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1 котельная мощностью –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65 Гкал/час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0000"/>
              </a:lnSpc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1 котельная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мощностью - 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13 Гкал/час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0000"/>
              </a:lnSpc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котельные мощностью –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менее 10 Гкал/час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0000"/>
              </a:lnSpc>
              <a:defRPr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1 котельная мощностью –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более 10 Гкал/час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Суммарная мощность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105,54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Гкал/час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 Все котельные работают на жидком топливе (нефть). </a:t>
            </a:r>
          </a:p>
          <a:p>
            <a:pPr>
              <a:lnSpc>
                <a:spcPct val="110000"/>
              </a:lnSpc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Протяженность тепловых сетей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32,661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b="1">
              <a:latin typeface="+mn-lt"/>
              <a:cs typeface="+mn-cs"/>
            </a:endParaRPr>
          </a:p>
        </p:txBody>
      </p:sp>
      <p:pic>
        <p:nvPicPr>
          <p:cNvPr id="11" name="Picture 2" descr="C:\Users\CIV\Ирина\фото от КУзнецова\насосная станция первого подъема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9512" y="4149081"/>
            <a:ext cx="281758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07950" y="836613"/>
            <a:ext cx="2928938" cy="329406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300" b="1">
                <a:latin typeface="Times New Roman" pitchFamily="18" charset="0"/>
                <a:cs typeface="Times New Roman" pitchFamily="18" charset="0"/>
              </a:rPr>
              <a:t>Водоснабжение гп Северо-Енисейский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осуществляется из водохранилища реки Оллонокон, где расположена насосная станция 1-го подъема, очистка производится насосно-фильтровальной станцией. </a:t>
            </a:r>
          </a:p>
          <a:p>
            <a:pPr>
              <a:buFontTx/>
              <a:buChar char="-"/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 коммунальные водопроводы –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5 ед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.; </a:t>
            </a:r>
          </a:p>
          <a:p>
            <a:pPr>
              <a:buFontTx/>
              <a:buChar char="-"/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 поверхностные источники –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1 ед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.;           - подземные источники –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5 ед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.;                   - производственная мощность водоочистных сооружений -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3,20 тыс. куб.м. сутки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;                                            - мощность насосных станций 1-го подъема –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15,2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тыс. куб.м. сут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/>
          </a:p>
          <a:p>
            <a:pPr>
              <a:defRPr/>
            </a:pPr>
            <a:r>
              <a:rPr lang="ru-RU" sz="1300">
                <a:latin typeface="Times New Roman" pitchFamily="18" charset="0"/>
                <a:cs typeface="Times New Roman" pitchFamily="18" charset="0"/>
              </a:rPr>
              <a:t>Протяженность сетей водоснабжения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37,760 </a:t>
            </a:r>
            <a:r>
              <a:rPr lang="ru-RU" sz="1300" b="1" u="sng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C329A5B1-D1B2-4D4A-A135-689BC4135910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43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6497" name="Picture 1" descr="C:\ФОТО\Котельная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059832" y="4437112"/>
            <a:ext cx="3193984" cy="1850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449" name="Picture 1" descr="\\FILES-SERVER\Shares_Folder$\ОТДЕЛ ЭКОНОМИЧЕСКОГО АНАЛИЗА\Инвестиции Инновации\Паспорт\20171002_122041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228184" y="4149080"/>
            <a:ext cx="2915815" cy="2186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6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Прямоугольник 10"/>
          <p:cNvSpPr>
            <a:spLocks noChangeArrowheads="1"/>
          </p:cNvSpPr>
          <p:nvPr/>
        </p:nvSpPr>
        <p:spPr bwMode="auto">
          <a:xfrm>
            <a:off x="179388" y="765175"/>
            <a:ext cx="4537075" cy="31085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Система образования Северо-Енисейского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округа включает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в себя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образовательных учреждений:</a:t>
            </a:r>
          </a:p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средних общеобразовательных  школ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(в структуре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4-х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из них функционируют дошкольные группы);</a:t>
            </a:r>
          </a:p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1 основная общеобразовательная школа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 филиалом начальной школы в п. Куромба (для детей старообрядцев);</a:t>
            </a:r>
          </a:p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дошкольных образовательных учреждений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, одно из которых комбинированного вида для обучения детей с ограниченными возможностями здоровья;</a:t>
            </a:r>
          </a:p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2 учреждения дополнительного образования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детей (МБОУ ДО «Северо-Енисейский детско-юношеский центр» и МБОУ ДО «Северо-Енисейская детско-юношеская спортивная школа»). </a:t>
            </a:r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6086" name="Прямоугольник 15"/>
          <p:cNvSpPr>
            <a:spLocks noChangeArrowheads="1"/>
          </p:cNvSpPr>
          <p:nvPr/>
        </p:nvSpPr>
        <p:spPr bwMode="auto">
          <a:xfrm>
            <a:off x="4716463" y="4005064"/>
            <a:ext cx="4427537" cy="18158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Численность обучающихся образовательных школ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just"/>
            <a:r>
              <a:rPr lang="ru-RU" sz="14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1 200 человек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Численность преподавателей общеобразовательных школ –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135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человек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/>
              <a:buChar char="•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Численность воспитанников дошкольных образовательных учреждений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490  детей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Численность педагогических работников дошкольных учреждений –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68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человек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.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Багетная рамка 12"/>
          <p:cNvSpPr/>
          <p:nvPr/>
        </p:nvSpPr>
        <p:spPr>
          <a:xfrm>
            <a:off x="0" y="333375"/>
            <a:ext cx="3276600" cy="35877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</a:p>
        </p:txBody>
      </p:sp>
      <p:pic>
        <p:nvPicPr>
          <p:cNvPr id="105473" name="Picture 1" descr="IMG_851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60032" y="404664"/>
            <a:ext cx="40679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644008" y="2780928"/>
            <a:ext cx="4392488" cy="116955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Обеспеченность дошкольными образовательными организациями детей в возрасте от </a:t>
            </a:r>
            <a:r>
              <a:rPr lang="ru-RU" sz="14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1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4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лет 100 %</a:t>
            </a:r>
          </a:p>
          <a:p>
            <a:r>
              <a:rPr lang="ru-RU" sz="14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Очередь на устройство детей в детские сады в возрасте с 3 до 7 лет – </a:t>
            </a:r>
            <a:r>
              <a:rPr lang="ru-RU" sz="14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отсутствует на протяжении уже многих лет.  </a:t>
            </a:r>
            <a:endParaRPr lang="ru-RU" sz="140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740B148C-DFE5-40BE-91D3-9186668E4BD2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44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6211669"/>
            <a:ext cx="878396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u="sng" smtClean="0">
                <a:latin typeface="Times New Roman" pitchFamily="18" charset="0"/>
                <a:cs typeface="Times New Roman" pitchFamily="18" charset="0"/>
              </a:rPr>
              <a:t>С вводом в эксплуатацию нового детского сада, в гп Северо-Енисейский досрочно решена задача, обозначенная Указом Президента Российской Федерации : В Северо-Енисейском округе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обеспечена 100-процентная доступность детских садов для детей от 1,5 лет до 7 лет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\\FILES-SERVER\Shares_Folder$\ОТДЕЛ ЭКОНОМИЧЕСКОГО АНАЛИЗА\КОНКУРСЫ\КОНКУРСЫ 2020\!!фотоматериалы для буклета\8 Образование\фото к мат-лу о квесте ( шк.№1)\фото\IMG_1833.JPG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179512" y="3789040"/>
            <a:ext cx="439248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6" name="Picture 2" descr="IMG_000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2844824" y="-1251520"/>
            <a:ext cx="263811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7504" y="3140968"/>
            <a:ext cx="3168352" cy="7381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4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85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маленьких </a:t>
            </a: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североенисейцев </a:t>
            </a:r>
          </a:p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появились на свет</a:t>
            </a:r>
          </a:p>
        </p:txBody>
      </p:sp>
      <p:sp>
        <p:nvSpPr>
          <p:cNvPr id="52228" name="TextBox 7"/>
          <p:cNvSpPr txBox="1">
            <a:spLocks noChangeArrowheads="1"/>
          </p:cNvSpPr>
          <p:nvPr/>
        </p:nvSpPr>
        <p:spPr bwMode="auto">
          <a:xfrm>
            <a:off x="107950" y="836613"/>
            <a:ext cx="3167906" cy="2246769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Система здравоохранения </a:t>
            </a:r>
          </a:p>
          <a:p>
            <a:pPr>
              <a:defRPr/>
            </a:pP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Северо-Енисейского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округа включает </a:t>
            </a:r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в себя: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1 больница на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50 коек;</a:t>
            </a:r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/>
              <a:buChar char="•"/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 1 поликлиника общей  мощностью 420 посещений в смену;</a:t>
            </a:r>
          </a:p>
          <a:p>
            <a:pPr>
              <a:buFont typeface="Arial"/>
              <a:buChar char="•"/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амбулаторно-поликлинических учреждения;</a:t>
            </a:r>
          </a:p>
          <a:p>
            <a:pPr algn="just">
              <a:buFont typeface="Arial"/>
              <a:buChar char="•"/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4фельдшерско-акушерских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пункта.</a:t>
            </a:r>
          </a:p>
        </p:txBody>
      </p:sp>
      <p:sp>
        <p:nvSpPr>
          <p:cNvPr id="52232" name="TextBox 18"/>
          <p:cNvSpPr txBox="1">
            <a:spLocks noChangeArrowheads="1"/>
          </p:cNvSpPr>
          <p:nvPr/>
        </p:nvSpPr>
        <p:spPr bwMode="auto">
          <a:xfrm>
            <a:off x="3347989" y="2738537"/>
            <a:ext cx="5598243" cy="397031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сфере здравоохранения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внедрены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диагностики и лечения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лечение отдельных состояний с помощью комплекса биологически обратной связи  (БОС);  лечение с помощью плазмофереза;  новые технологии в зубопротезировании (металлокерамика); холтеровское  мониторирование больных с заболеваниями сердца;  электроэнцефалография; иммуноферментная диагностика заболеваний; обследование населения с помощью передвижного флюорографического аппарата; определение кислотно-щелочного равновесия; определение уровня гормонов;  диагностика ВИЧ инфекции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Важным реализованным проектом на территории Северо-Енисейского округа в 2022 году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является ввод в эксплуатацию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ПЦР лаборатории,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latin typeface="Times New Roman"/>
                <a:ea typeface="Times New Roman"/>
              </a:rPr>
              <a:t>в которой </a:t>
            </a:r>
            <a:r>
              <a:rPr lang="ru-RU" sz="1200" smtClean="0">
                <a:latin typeface="Times New Roman"/>
                <a:ea typeface="Times New Roman"/>
              </a:rPr>
              <a:t>проводятся </a:t>
            </a:r>
            <a:r>
              <a:rPr lang="ru-RU" sz="1200">
                <a:latin typeface="Times New Roman"/>
                <a:ea typeface="Times New Roman"/>
              </a:rPr>
              <a:t>исследования методом полимеразной цепной реакции. Лаборатория построена и укомплектована за счет средств районного бюджета на сумму - </a:t>
            </a:r>
            <a:r>
              <a:rPr lang="ru-RU" sz="1200" b="1" u="sng">
                <a:latin typeface="Times New Roman"/>
                <a:ea typeface="Times New Roman"/>
              </a:rPr>
              <a:t>46,1 млн. руб., в том числе: </a:t>
            </a:r>
            <a:r>
              <a:rPr lang="ru-RU" sz="1200" b="1">
                <a:latin typeface="Times New Roman"/>
                <a:ea typeface="Times New Roman"/>
              </a:rPr>
              <a:t>34,3 млн. руб. - строительство, 11,8 млн. руб. - приобретение оборудования</a:t>
            </a:r>
            <a:r>
              <a:rPr lang="ru-RU" sz="1200" b="1" smtClean="0">
                <a:latin typeface="Times New Roman"/>
                <a:ea typeface="Times New Roman"/>
              </a:rPr>
              <a:t>.</a:t>
            </a:r>
          </a:p>
          <a:p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Мощность ПЦР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 лаборатории рассчитана на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15 посещений в смену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в ней проводятся микробиологические исследования, как: </a:t>
            </a:r>
            <a:r>
              <a:rPr lang="en-US" sz="120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ovid-19, ЗППП (заболевания передающиеся половым путем), гепатиты «В» и «С», кишечные инфекции, респираторные инфекции и др.</a:t>
            </a:r>
          </a:p>
          <a:p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ПЦР - лаборатория - это медицинский объект, который работает на здоровье граждан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Северо-Енисейского округа. Для Северо-Енисейского округа-это важный объект для скорости исследования анализов, быстроты постановки диагноза.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8" descr="IMG_0029"/>
          <p:cNvPicPr>
            <a:picLocks noChangeAspect="1" noChangeArrowheads="1"/>
          </p:cNvPicPr>
          <p:nvPr/>
        </p:nvPicPr>
        <p:blipFill>
          <a:blip r:embed="rId4">
            <a:lum bright="20000" contrast="20000"/>
          </a:blip>
          <a:stretch>
            <a:fillRect/>
          </a:stretch>
        </p:blipFill>
        <p:spPr bwMode="auto">
          <a:xfrm>
            <a:off x="107504" y="4077072"/>
            <a:ext cx="324036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Багетная рамка 10"/>
          <p:cNvSpPr/>
          <p:nvPr/>
        </p:nvSpPr>
        <p:spPr>
          <a:xfrm>
            <a:off x="0" y="333375"/>
            <a:ext cx="3276600" cy="35877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Здравоохранение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47864" y="2276872"/>
            <a:ext cx="5616749" cy="46166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сфере здравоохранения работает </a:t>
            </a:r>
            <a:r>
              <a:rPr lang="ru-RU" sz="1200" b="1" u="sng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33</a:t>
            </a:r>
            <a:r>
              <a:rPr lang="ru-RU" sz="12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врачей, </a:t>
            </a:r>
            <a:r>
              <a:rPr lang="ru-RU" sz="1200" b="1" u="sng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98</a:t>
            </a:r>
            <a:r>
              <a:rPr lang="ru-RU" sz="12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человека среднего и младшего </a:t>
            </a:r>
            <a:r>
              <a:rPr lang="ru-RU" sz="120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медицинского </a:t>
            </a:r>
            <a:r>
              <a:rPr lang="ru-RU" sz="120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персонала</a:t>
            </a:r>
            <a:endParaRPr lang="ru-RU" sz="120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CDAE767C-5C0C-4DAA-8D4C-E7D7D26F6F66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45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6" descr="U:\_ОБЩИЙ ДОСТУП_\Михалева Евгения Александровна\фото\2017\IMG_8156.JPG"/>
          <p:cNvPicPr>
            <a:picLocks noChangeAspect="1" noChangeArrowheads="1"/>
          </p:cNvPicPr>
          <p:nvPr/>
        </p:nvPicPr>
        <p:blipFill>
          <a:blip r:embed="rId5">
            <a:lum bright="14000"/>
          </a:blip>
          <a:stretch>
            <a:fillRect/>
          </a:stretch>
        </p:blipFill>
        <p:spPr bwMode="auto">
          <a:xfrm>
            <a:off x="3419873" y="332656"/>
            <a:ext cx="288031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U:\ОТДЕЛ ЭКОНОМИЧЕСКОГО АНАЛИЗА\данные Главе\Главе 2022\Итоги 2021\фотогалерея\Фото от Голубевой\IMG_20220512_104525.jpg"/>
          <p:cNvPicPr/>
          <p:nvPr/>
        </p:nvPicPr>
        <p:blipFill>
          <a:blip r:embed="rId6"/>
          <a:stretch>
            <a:fillRect/>
          </a:stretch>
        </p:blipFill>
        <p:spPr bwMode="auto">
          <a:xfrm>
            <a:off x="6372200" y="332656"/>
            <a:ext cx="2664296" cy="1944216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4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lum bright="72000" contrast="-19000"/>
          </a:blip>
          <a:stretch>
            <a:fillRect/>
          </a:stretch>
        </p:blipFill>
        <p:spPr bwMode="auto">
          <a:xfrm>
            <a:off x="1" y="286831"/>
            <a:ext cx="9144000" cy="6571169"/>
          </a:xfrm>
          <a:prstGeom prst="rect">
            <a:avLst/>
          </a:prstGeom>
          <a:solidFill>
            <a:schemeClr val="bg1">
              <a:alpha val="41000"/>
            </a:schemeClr>
          </a:solidFill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36114834"/>
              </p:ext>
            </p:extLst>
          </p:nvPr>
        </p:nvGraphicFramePr>
        <p:xfrm>
          <a:off x="1223628" y="3857858"/>
          <a:ext cx="6696744" cy="2908150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65324"/>
                <a:gridCol w="1042178"/>
                <a:gridCol w="896414"/>
                <a:gridCol w="896414"/>
                <a:gridCol w="896414"/>
              </a:tblGrid>
              <a:tr h="273968"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600" b="1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600" b="1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600" b="1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600" b="1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600" b="1" i="0" u="none" strike="noStrike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282916">
                <a:tc>
                  <a:txBody>
                    <a:bodyPr vert="horz" wrap="square"/>
                    <a:lstStyle/>
                    <a:p>
                      <a:pPr marL="92075" indent="0" algn="l" defTabSz="914400" rtl="0" eaLnBrk="1" fontAlgn="t" latinLnBrk="0" hangingPunct="1">
                        <a:spcAft>
                          <a:spcPct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клубных формирований </a:t>
                      </a:r>
                      <a:endParaRPr lang="ru-RU" sz="1400" b="0" kern="120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92075" indent="0" algn="l" defTabSz="914400" rtl="0" eaLnBrk="1" fontAlgn="t" latinLnBrk="0" hangingPunct="1">
                        <a:spcAft>
                          <a:spcPct val="0"/>
                        </a:spcAft>
                      </a:pPr>
                      <a:r>
                        <a:rPr lang="ru-RU" sz="1400" b="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(ед.)</a:t>
                      </a:r>
                      <a:endParaRPr lang="ru-RU" sz="1400" b="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0" i="0" u="none" strike="noStrike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278442">
                <a:tc>
                  <a:txBody>
                    <a:bodyPr vert="horz" wrap="square"/>
                    <a:lstStyle/>
                    <a:p>
                      <a:pPr marL="92075" indent="0" algn="l" defTabSz="914400" rtl="0" eaLnBrk="1" fontAlgn="t" latinLnBrk="0" hangingPunct="1">
                        <a:spcAft>
                          <a:spcPct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Участников в клубных формированиях </a:t>
                      </a:r>
                      <a:endParaRPr lang="ru-RU" sz="1400" b="0" kern="120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92075" indent="0" algn="l" defTabSz="914400" rtl="0" eaLnBrk="1" fontAlgn="t" latinLnBrk="0" hangingPunct="1">
                        <a:spcAft>
                          <a:spcPct val="0"/>
                        </a:spcAft>
                      </a:pPr>
                      <a:r>
                        <a:rPr lang="ru-RU" sz="1400" b="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(чел.)</a:t>
                      </a:r>
                      <a:endParaRPr lang="ru-RU" sz="1400" b="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0" i="0" u="none" strike="noStrike" baseline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rtl="0" fontAlgn="t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27" marR="4927" marT="4927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191274"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400" b="0">
                          <a:latin typeface="Times New Roman"/>
                          <a:ea typeface="Times New Roman"/>
                          <a:cs typeface="Times New Roman"/>
                        </a:rPr>
                        <a:t>Количество книжного </a:t>
                      </a:r>
                      <a:r>
                        <a:rPr lang="ru-RU" sz="1400" b="0" smtClean="0">
                          <a:latin typeface="Times New Roman"/>
                          <a:ea typeface="Times New Roman"/>
                          <a:cs typeface="Times New Roman"/>
                        </a:rPr>
                        <a:t>фонда (тыс.ед.)</a:t>
                      </a:r>
                      <a:endParaRPr lang="ru-RU" sz="1400" b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105,5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107,6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104,5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102,7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295999"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400" b="0"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r>
                        <a:rPr lang="ru-RU" sz="1400" b="0" smtClean="0">
                          <a:latin typeface="Times New Roman"/>
                          <a:ea typeface="Times New Roman"/>
                          <a:cs typeface="Times New Roman"/>
                        </a:rPr>
                        <a:t>зарегистрированных </a:t>
                      </a:r>
                      <a:r>
                        <a:rPr lang="ru-RU" sz="1400" b="0">
                          <a:latin typeface="Times New Roman"/>
                          <a:ea typeface="Times New Roman"/>
                          <a:cs typeface="Times New Roman"/>
                        </a:rPr>
                        <a:t>пользователей </a:t>
                      </a:r>
                      <a:r>
                        <a:rPr lang="ru-RU" sz="1400" b="0" smtClean="0">
                          <a:latin typeface="Times New Roman"/>
                          <a:ea typeface="Times New Roman"/>
                          <a:cs typeface="Times New Roman"/>
                        </a:rPr>
                        <a:t>библиотек (чел.)</a:t>
                      </a:r>
                      <a:endParaRPr lang="ru-RU" sz="1400" b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  <a:r>
                        <a:rPr lang="ru-RU" sz="1400" baseline="0" smtClean="0">
                          <a:latin typeface="Times New Roman"/>
                          <a:ea typeface="Times New Roman"/>
                          <a:cs typeface="Times New Roman"/>
                        </a:rPr>
                        <a:t> 887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8 065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8 208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8 235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401" marR="66401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191274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экспонатов в музее (ед.)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9 086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9 122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9 134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9 144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21996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посетителей музея (чел.)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9 102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9 202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12 010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12920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  <a:tr h="21996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выставок (ед.)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  <a:alpha val="27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8130" name="TextBox 15"/>
          <p:cNvSpPr txBox="1">
            <a:spLocks noChangeArrowheads="1"/>
          </p:cNvSpPr>
          <p:nvPr/>
        </p:nvSpPr>
        <p:spPr bwMode="auto">
          <a:xfrm>
            <a:off x="2987675" y="333375"/>
            <a:ext cx="5905500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0" y="333375"/>
            <a:ext cx="3276600" cy="35877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Культура</a:t>
            </a:r>
          </a:p>
        </p:txBody>
      </p:sp>
      <p:sp>
        <p:nvSpPr>
          <p:cNvPr id="12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9B81EF07-574A-4413-BFB0-BE5AE5F1E904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46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7" name="Прямоугольник 18"/>
          <p:cNvSpPr>
            <a:spLocks noChangeArrowheads="1"/>
          </p:cNvSpPr>
          <p:nvPr/>
        </p:nvSpPr>
        <p:spPr bwMode="auto">
          <a:xfrm>
            <a:off x="107504" y="764704"/>
            <a:ext cx="5400154" cy="30931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tabLst>
                <a:tab pos="158750"/>
              </a:tabLst>
            </a:pP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В сфере культуры Северо-Енисейского округа осуществляют свою деятельность 5 учреждений: </a:t>
            </a:r>
          </a:p>
          <a:p>
            <a:pPr algn="just">
              <a:buFontTx/>
              <a:buChar char="-"/>
              <a:tabLst>
                <a:tab pos="158750"/>
              </a:tabLst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Муниципальное бюджетное учреждение «Централизованная клубная система Северо-Енисейского округа»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включает в себя 8 структурных подразделений: 2 Дома культуры, 3 сельских Дома культуры, 2 сельских клуба, Дом народного творчества; </a:t>
            </a:r>
          </a:p>
          <a:p>
            <a:pPr algn="just">
              <a:buFontTx/>
              <a:buChar char="-"/>
              <a:tabLst>
                <a:tab pos="158750"/>
              </a:tabLst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Муниципальное бюджетное учреждение «Централизованная библиотечная система Северо-Енисейского округа»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включает в себя 8 библиотек и 1 пункт  книговыдачи; </a:t>
            </a:r>
          </a:p>
          <a:p>
            <a:pPr algn="just">
              <a:buFontTx/>
              <a:buChar char="-"/>
              <a:tabLst>
                <a:tab pos="158750"/>
              </a:tabLst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Муниципальное бюджетное учреждение «Муниципальный музей истории золотодобычи Северо-Енисейского округа»; </a:t>
            </a:r>
          </a:p>
          <a:p>
            <a:pPr algn="just">
              <a:buFontTx/>
              <a:buChar char="-"/>
              <a:tabLst>
                <a:tab pos="158750"/>
              </a:tabLst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Муниципальное бюджетное учреждение дополнительного образования детей «Северо-Енисейская детская школа искусств»; </a:t>
            </a:r>
          </a:p>
          <a:p>
            <a:pPr algn="just">
              <a:buFontTx/>
              <a:buChar char="-"/>
              <a:tabLst>
                <a:tab pos="158750"/>
              </a:tabLst>
            </a:pPr>
            <a:r>
              <a:rPr lang="ru-RU" sz="1300" smtClean="0">
                <a:latin typeface="Times New Roman" pitchFamily="18" charset="0"/>
              </a:rPr>
              <a:t>Муниципальное  казенное учреждение «Центр обслуживания муниципальных учреждений Северо-Енисейского округа».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G:\Алена\1АААА\творчество\АНАЛИТИКА\2019г\мать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652120" y="476672"/>
            <a:ext cx="324036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4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328667"/>
            <a:ext cx="9143999" cy="6529333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Прямоугольник 11"/>
          <p:cNvSpPr/>
          <p:nvPr/>
        </p:nvSpPr>
        <p:spPr>
          <a:xfrm>
            <a:off x="4355976" y="1628800"/>
            <a:ext cx="4680520" cy="1754326"/>
          </a:xfrm>
          <a:prstGeom prst="rect">
            <a:avLst/>
          </a:prstGeom>
          <a:solidFill>
            <a:schemeClr val="tx2">
              <a:lumMod val="20000"/>
              <a:lumOff val="80000"/>
              <a:alpha val="4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расположено </a:t>
            </a:r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57 </a:t>
            </a:r>
            <a:r>
              <a:rPr lang="ru-RU" sz="12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спортивных сооружения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различной направленности: </a:t>
            </a:r>
            <a:endParaRPr lang="ru-RU" sz="120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плоскостных сооружений (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хоккейные коробки, площадки, стадионы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бассейна;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спортивных залов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                     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лыжные базы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                                 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площадки с уличными тренажерами; 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 прочих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сооружений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4254551"/>
              </p:ext>
            </p:extLst>
          </p:nvPr>
        </p:nvGraphicFramePr>
        <p:xfrm>
          <a:off x="107503" y="3383126"/>
          <a:ext cx="7128794" cy="1013993"/>
        </p:xfrm>
        <a:graphic>
          <a:graphicData uri="http://schemas.openxmlformats.org/drawingml/2006/table">
            <a:tbl>
              <a:tblPr/>
              <a:tblGrid>
                <a:gridCol w="3341622"/>
                <a:gridCol w="891099"/>
                <a:gridCol w="951856"/>
                <a:gridCol w="1008112"/>
                <a:gridCol w="936105"/>
              </a:tblGrid>
              <a:tr h="299958"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ПОКАЗАТЕЛИ 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Ед. изм.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</a:t>
                      </a:r>
                      <a:r>
                        <a:rPr lang="ru-RU" sz="1200" b="1" i="0" u="none" strike="noStrike" baseline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год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9693"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Количество занимающихся спортом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человек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  <a:r>
                        <a:rPr lang="ru-RU" sz="1200" b="0" i="0" u="none" strike="noStrike" baseline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194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4 204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4 572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4342"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1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 Доля населения, занимающихся спортом</a:t>
                      </a:r>
                      <a:endParaRPr lang="ru-RU" sz="1200" b="1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%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46,18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52,7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ctr"/>
                      <a:r>
                        <a:rPr lang="ru-RU" sz="1200" b="0" i="0" u="none" strike="noStrike" smtClean="0">
                          <a:solidFill>
                            <a:schemeClr val="tx1"/>
                          </a:solidFill>
                          <a:latin typeface="Times New Roman"/>
                        </a:rPr>
                        <a:t>59,48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Багетная рамка 10"/>
          <p:cNvSpPr/>
          <p:nvPr/>
        </p:nvSpPr>
        <p:spPr>
          <a:xfrm>
            <a:off x="0" y="333375"/>
            <a:ext cx="4067175" cy="358775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4" y="2636838"/>
            <a:ext cx="4042221" cy="646331"/>
          </a:xfrm>
          <a:prstGeom prst="rect">
            <a:avLst/>
          </a:prstGeom>
          <a:solidFill>
            <a:schemeClr val="tx2">
              <a:lumMod val="20000"/>
              <a:lumOff val="80000"/>
              <a:alpha val="4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Северо-Енисейском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округе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развито более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видов спорта: лыжные гонки, баскетбол, волейбол, бокс, дзюдо, каратэ, самбо, ринк-бенди, плавание, хоккей с мячом.</a:t>
            </a:r>
            <a:endParaRPr lang="ru-RU" sz="1200">
              <a:solidFill>
                <a:srgbClr val="000000"/>
              </a:solidFill>
              <a:cs typeface="Arial"/>
            </a:endParaRPr>
          </a:p>
        </p:txBody>
      </p:sp>
      <p:sp>
        <p:nvSpPr>
          <p:cNvPr id="1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FF910A8D-B631-4D85-B463-E2A6D390A216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47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97" name="Прямоугольник 12"/>
          <p:cNvSpPr>
            <a:spLocks noChangeArrowheads="1"/>
          </p:cNvSpPr>
          <p:nvPr/>
        </p:nvSpPr>
        <p:spPr bwMode="auto">
          <a:xfrm>
            <a:off x="107950" y="692150"/>
            <a:ext cx="4319588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tabLst>
                <a:tab pos="158750"/>
              </a:tabLst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В сфере физической культуры и спорта </a:t>
            </a:r>
          </a:p>
          <a:p>
            <a:pPr>
              <a:tabLst>
                <a:tab pos="158750"/>
              </a:tabLst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Северо-Енисейского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осуществляют свою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деятельность: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tabLst>
                <a:tab pos="158750"/>
              </a:tabLst>
            </a:pPr>
            <a:r>
              <a:rPr lang="ru-RU" sz="1200">
                <a:latin typeface="Times New Roman" pitchFamily="18" charset="0"/>
              </a:rPr>
              <a:t>Муниципальное казенное учреждение «Спортивный комплекс Северо-Енисейского </a:t>
            </a:r>
            <a:r>
              <a:rPr lang="ru-RU" sz="1200" smtClean="0">
                <a:latin typeface="Times New Roman" pitchFamily="18" charset="0"/>
              </a:rPr>
              <a:t>округа </a:t>
            </a:r>
            <a:r>
              <a:rPr lang="ru-RU" sz="1200" b="1">
                <a:latin typeface="Times New Roman" pitchFamily="18" charset="0"/>
              </a:rPr>
              <a:t>«Нерика</a:t>
            </a:r>
            <a:r>
              <a:rPr lang="ru-RU" sz="1200" b="1" smtClean="0">
                <a:latin typeface="Times New Roman" pitchFamily="18" charset="0"/>
              </a:rPr>
              <a:t>», </a:t>
            </a:r>
            <a:r>
              <a:rPr lang="ru-RU" sz="1200" smtClean="0">
                <a:latin typeface="Times New Roman" pitchFamily="18" charset="0"/>
              </a:rPr>
              <a:t>в структуру которого входит</a:t>
            </a:r>
            <a:r>
              <a:rPr lang="ru-RU" sz="1200" b="1">
                <a:latin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</a:rPr>
              <a:t>«</a:t>
            </a:r>
            <a:r>
              <a:rPr lang="ru-RU" sz="1200" b="1">
                <a:latin typeface="Times New Roman" pitchFamily="18" charset="0"/>
              </a:rPr>
              <a:t>Бассейн «Аяхта</a:t>
            </a:r>
            <a:r>
              <a:rPr lang="ru-RU" sz="1200" smtClean="0">
                <a:latin typeface="Times New Roman" pitchFamily="18" charset="0"/>
              </a:rPr>
              <a:t>»</a:t>
            </a:r>
            <a:endParaRPr lang="ru-RU" sz="1200">
              <a:latin typeface="Times New Roman" panose="02020603050405020304" pitchFamily="18" charset="0"/>
            </a:endParaRPr>
          </a:p>
          <a:p>
            <a:pPr>
              <a:buFontTx/>
              <a:buChar char="-"/>
              <a:tabLst>
                <a:tab pos="158750"/>
              </a:tabLst>
            </a:pPr>
            <a:r>
              <a:rPr lang="ru-RU" sz="1200">
                <a:latin typeface="Times New Roman" pitchFamily="18" charset="0"/>
              </a:rPr>
              <a:t>Муниципальное бюджетное образовательное учреждение дополнительного образования </a:t>
            </a:r>
            <a:r>
              <a:rPr lang="ru-RU" sz="1200" b="1">
                <a:latin typeface="Times New Roman" pitchFamily="18" charset="0"/>
              </a:rPr>
              <a:t>«Северо-Енисейская детско-юношеская спортивная школа»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950" y="4437112"/>
            <a:ext cx="4680074" cy="2492990"/>
          </a:xfrm>
          <a:prstGeom prst="rect">
            <a:avLst/>
          </a:prstGeom>
          <a:solidFill>
            <a:schemeClr val="tx2">
              <a:lumMod val="20000"/>
              <a:lumOff val="80000"/>
              <a:alpha val="4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spcAft>
                <a:spcPct val="0"/>
              </a:spcAft>
            </a:pPr>
            <a:r>
              <a:rPr lang="ru-RU" sz="1200" smtClean="0">
                <a:solidFill>
                  <a:srgbClr val="1A1A1A"/>
                </a:solidFill>
                <a:latin typeface="Times New Roman"/>
                <a:ea typeface="Calibri"/>
              </a:rPr>
              <a:t>Спортсмены </a:t>
            </a:r>
            <a:r>
              <a:rPr lang="ru-RU" sz="1200">
                <a:solidFill>
                  <a:srgbClr val="1A1A1A"/>
                </a:solidFill>
                <a:latin typeface="Times New Roman"/>
                <a:ea typeface="Calibri"/>
              </a:rPr>
              <a:t>Северо-Енисейского </a:t>
            </a:r>
            <a:r>
              <a:rPr lang="ru-RU" sz="1200" smtClean="0">
                <a:solidFill>
                  <a:srgbClr val="1A1A1A"/>
                </a:solidFill>
                <a:latin typeface="Times New Roman"/>
                <a:ea typeface="Calibri"/>
              </a:rPr>
              <a:t>округа в 2024 году </a:t>
            </a:r>
            <a:r>
              <a:rPr lang="ru-RU" sz="1200" smtClean="0">
                <a:solidFill>
                  <a:srgbClr val="000000"/>
                </a:solidFill>
                <a:latin typeface="Times New Roman"/>
                <a:ea typeface="Calibri"/>
              </a:rPr>
              <a:t>заняли</a:t>
            </a:r>
            <a:r>
              <a:rPr lang="ru-RU" sz="120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r>
              <a:rPr lang="ru-RU" sz="1200" b="1" u="sng">
                <a:solidFill>
                  <a:srgbClr val="000000"/>
                </a:solidFill>
                <a:latin typeface="Times New Roman"/>
                <a:ea typeface="Calibri"/>
              </a:rPr>
              <a:t>140 </a:t>
            </a:r>
            <a:r>
              <a:rPr lang="ru-RU" sz="1200" u="sng">
                <a:solidFill>
                  <a:srgbClr val="000000"/>
                </a:solidFill>
                <a:latin typeface="Times New Roman"/>
                <a:ea typeface="Calibri"/>
              </a:rPr>
              <a:t>мест</a:t>
            </a:r>
            <a:r>
              <a:rPr lang="ru-RU" sz="1200" b="1" u="sng">
                <a:solidFill>
                  <a:srgbClr val="000000"/>
                </a:solidFill>
                <a:latin typeface="Times New Roman"/>
                <a:ea typeface="Calibri"/>
              </a:rPr>
              <a:t> в зональных, краевых и всероссийских соревнованиях</a:t>
            </a:r>
            <a:r>
              <a:rPr lang="ru-RU" sz="1200" u="sng">
                <a:solidFill>
                  <a:srgbClr val="000000"/>
                </a:solidFill>
                <a:latin typeface="Times New Roman"/>
                <a:ea typeface="Calibri"/>
              </a:rPr>
              <a:t>, в том числе:</a:t>
            </a:r>
            <a:r>
              <a:rPr lang="ru-RU" sz="1200" b="1" u="sng">
                <a:solidFill>
                  <a:srgbClr val="000000"/>
                </a:solidFill>
                <a:latin typeface="Times New Roman"/>
                <a:ea typeface="Calibri"/>
              </a:rPr>
              <a:t> 43 первых места, 43 вторых и 54 третьих мест</a:t>
            </a:r>
            <a:r>
              <a:rPr lang="ru-RU" sz="120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endParaRPr lang="ru-RU" sz="800">
              <a:solidFill>
                <a:srgbClr val="000000"/>
              </a:solidFill>
              <a:latin typeface="Tahoma"/>
              <a:ea typeface="Tahoma"/>
            </a:endParaRPr>
          </a:p>
          <a:p>
            <a:pPr lvl="0" algn="just">
              <a:spcAft>
                <a:spcPct val="0"/>
              </a:spcAft>
            </a:pPr>
            <a:r>
              <a:rPr lang="ru-RU" sz="1200" b="1">
                <a:solidFill>
                  <a:srgbClr val="000000"/>
                </a:solidFill>
                <a:latin typeface="Times New Roman"/>
                <a:ea typeface="Calibri"/>
              </a:rPr>
              <a:t>В 2024 году в VII зимней спартакиаде ветеранов спорта Красноярского края среди муниципальных районов края с численностью жителей менее 20 тысяч человек</a:t>
            </a:r>
            <a:r>
              <a:rPr lang="ru-RU" sz="1200" b="1">
                <a:solidFill>
                  <a:srgbClr val="000000"/>
                </a:solidFill>
                <a:latin typeface="Times New Roman"/>
                <a:ea typeface="Tahoma"/>
              </a:rPr>
              <a:t> </a:t>
            </a:r>
            <a:r>
              <a:rPr lang="ru-RU" sz="1200" b="1">
                <a:solidFill>
                  <a:srgbClr val="000000"/>
                </a:solidFill>
                <a:latin typeface="Times New Roman"/>
                <a:ea typeface="Calibri"/>
              </a:rPr>
              <a:t>команда ветеранов спорта Северо-Енисейского </a:t>
            </a:r>
            <a:r>
              <a:rPr lang="ru-RU" sz="1200" b="1" smtClean="0">
                <a:solidFill>
                  <a:srgbClr val="000000"/>
                </a:solidFill>
                <a:latin typeface="Times New Roman"/>
                <a:ea typeface="Calibri"/>
              </a:rPr>
              <a:t>округа </a:t>
            </a:r>
            <a:r>
              <a:rPr lang="ru-RU" sz="1200" b="1">
                <a:solidFill>
                  <a:srgbClr val="000000"/>
                </a:solidFill>
                <a:latin typeface="Times New Roman"/>
                <a:ea typeface="Calibri"/>
              </a:rPr>
              <a:t>заняла 1-ое место</a:t>
            </a:r>
            <a:r>
              <a:rPr lang="ru-RU" sz="1200" b="1">
                <a:solidFill>
                  <a:srgbClr val="000000"/>
                </a:solidFill>
                <a:latin typeface="Times New Roman"/>
                <a:ea typeface="Tahoma"/>
              </a:rPr>
              <a:t>.</a:t>
            </a:r>
            <a:r>
              <a:rPr lang="ru-RU" sz="1200" b="1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800">
              <a:solidFill>
                <a:srgbClr val="000000"/>
              </a:solidFill>
              <a:latin typeface="Tahoma"/>
              <a:ea typeface="Tahoma"/>
            </a:endParaRPr>
          </a:p>
          <a:p>
            <a:pPr algn="just">
              <a:spcAft>
                <a:spcPct val="0"/>
              </a:spcAft>
              <a:tabLst>
                <a:tab pos="0"/>
                <a:tab pos="3419475"/>
              </a:tabLst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Спортивными учреждениями Северо-Енисейского округа подготовлены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2 мастера спорта Российской Федерации и 11 кандидатов в мастера спорта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в том числе: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 4 КМС по самбо, 1 КМС по Дзюдо, 1 КМС по боксу, 2 КМС по восточному боевому единоборству, и 3 КМС по лыжным гонкам.</a:t>
            </a:r>
          </a:p>
          <a:p>
            <a:pPr algn="just">
              <a:spcAft>
                <a:spcPct val="0"/>
              </a:spcAft>
              <a:tabLst>
                <a:tab pos="0"/>
                <a:tab pos="3419475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/>
          <a:srcRect l="22708" t="4916" b="68448"/>
          <a:stretch>
            <a:fillRect/>
          </a:stretch>
        </p:blipFill>
        <p:spPr bwMode="auto">
          <a:xfrm>
            <a:off x="4283968" y="332656"/>
            <a:ext cx="4720307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\\FILES-SERVER\Shares_Folder$\ОТДЕЛ ЭКОНОМИЧЕСКОГО АНАЛИЗА\КОНКУРСЫ\КОНКУРСЫ 2020\!!фотоматериалы для буклета\10 спорт\Соловьев спорт\FONH4308.JPG"/>
          <p:cNvPicPr/>
          <p:nvPr/>
        </p:nvPicPr>
        <p:blipFill>
          <a:blip r:embed="rId3"/>
          <a:srcRect l="13594" t="6579" r="10965" b="17434"/>
          <a:stretch>
            <a:fillRect/>
          </a:stretch>
        </p:blipFill>
        <p:spPr bwMode="auto">
          <a:xfrm flipH="1">
            <a:off x="7236296" y="3284984"/>
            <a:ext cx="190770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\\FILES-SERVER\Shares_Folder$\ОТДЕЛ ЭКОНОМИЧЕСКОГО АНАЛИЗА\КОНКУРСЫ\КОНКУРСЫ 2020\!!фотоматериалы для буклета\10 спорт\фото каратэ\IMG_4392.JPG"/>
          <p:cNvPicPr/>
          <p:nvPr/>
        </p:nvPicPr>
        <p:blipFill>
          <a:blip r:embed="rId4"/>
          <a:srcRect l="32772" t="17094" r="18210"/>
          <a:stretch>
            <a:fillRect/>
          </a:stretch>
        </p:blipFill>
        <p:spPr bwMode="auto">
          <a:xfrm>
            <a:off x="6732240" y="5013176"/>
            <a:ext cx="2304256" cy="1479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\\FILES-SERVER\Shares_Folder$\ОТДЕЛ ЭКОНОМИЧЕСКОГО АНАЛИЗА\КОНКУРСЫ\КОНКУРСЫ 2020\!!фотоматериалы для буклета\10 спорт\Лыжня\IMG_3006.JPG"/>
          <p:cNvPicPr/>
          <p:nvPr/>
        </p:nvPicPr>
        <p:blipFill>
          <a:blip r:embed="rId5"/>
          <a:srcRect l="7792" t="7743" r="5750" b="22138"/>
          <a:stretch>
            <a:fillRect/>
          </a:stretch>
        </p:blipFill>
        <p:spPr bwMode="auto">
          <a:xfrm>
            <a:off x="4788024" y="4437113"/>
            <a:ext cx="244827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4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179388" y="640049"/>
            <a:ext cx="8569076" cy="41549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ru-RU" sz="12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Законодательную основу инвестиционной политики  на территории Северо-Енисейского </a:t>
            </a:r>
            <a:r>
              <a:rPr lang="ru-RU" sz="1200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 </a:t>
            </a:r>
            <a:r>
              <a:rPr lang="ru-RU" sz="1200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составляют</a:t>
            </a: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indent="90488" algn="just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Красноярского края от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11.07.2019 №7-2919 «Об инвестиционной политике в </a:t>
            </a: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Красноярском крае»;</a:t>
            </a:r>
          </a:p>
          <a:p>
            <a:pPr indent="90488" algn="just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Распоряжение Губернатора Красноярского края от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27.03.2023 № 157-рг </a:t>
            </a: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утверждении инвестиционной декларации Красноярского края»;</a:t>
            </a:r>
          </a:p>
          <a:p>
            <a:pPr indent="90488" algn="just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«Стандарт деятельности органов исполнительной власти субъекта Российской Федерации по обеспечению благоприятного инвестиционного климата в регионе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</a:p>
          <a:p>
            <a:pPr indent="90488" algn="just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Министерства экономического развития Российской Федерации от 26.09.2023 № 672 « Об утверждении Методических рекомендаций по организации системной работы по сопровождению инвестиционных проектов муниципальными образованиями с учетом внедрения в субъектах Российской Федерации системы поддержки новых инвестиционных проектов («Региональный инвестиционный стандарт»).</a:t>
            </a:r>
            <a:endParaRPr lang="ru-RU" sz="12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2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местном уровне разработан комплекс нормативно-правовых актов, направленный на создание благоприятных условий для развития инвестиционной деятельности и эффективного использования ресурсного потенциала Северо-Енисейского </a:t>
            </a:r>
            <a:r>
              <a:rPr lang="ru-RU" sz="12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округа:</a:t>
            </a:r>
            <a:endParaRPr lang="ru-RU" sz="1200" b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hangingPunct="0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Распоряжение администрации Северо-Енисейского района от 21.03.2014 №247-ос «Об утверждении плана мероприятий по разработке Дорожных карт в рамках Национальной предпринимательской инициативы (НПИ) в Северо-Енисейском районе;</a:t>
            </a:r>
          </a:p>
          <a:p>
            <a:pPr algn="just" eaLnBrk="0" hangingPunct="0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Распоряжение администрации Северо-Енисейского района от 16.12.2013 №1172-ос «О создании межведомственной рабочей группы по мониторингу реализации в Северо-Енисейском районе Дорожных карт Национальной предпринимательской инициативы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</a:p>
          <a:p>
            <a:pPr algn="just" eaLnBrk="0" hangingPunct="0">
              <a:buFont typeface="Arial" pitchFamily="34" charset="0"/>
              <a:buChar char="•"/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Постановление администрации Северо-Енисейского района от 19.06.2018 №199-п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Совет по улучшению инвестиционного климата в Северо-Енисейском районе» (в редакции от 03.10.2024 № 427-п).</a:t>
            </a:r>
          </a:p>
          <a:p>
            <a:pPr algn="just" eaLnBrk="0" hangingPunct="0">
              <a:buFont typeface="Arial" pitchFamily="34" charset="0"/>
              <a:buChar char="•"/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Решение Северо-Енисейского районного Совета депутатов от 18.09.2024 № 877-47 «Об утверждении ключевых показателей эффективности деятельности Главы северо-Енисейского района».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6512" y="0"/>
            <a:ext cx="9180512" cy="27699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76999"/>
            <a:ext cx="9144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Инвестиционная политика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905609048"/>
              </p:ext>
            </p:extLst>
          </p:nvPr>
        </p:nvGraphicFramePr>
        <p:xfrm>
          <a:off x="1331640" y="4725144"/>
          <a:ext cx="6768752" cy="2114178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</p:spTree>
  </p:cSld>
  <p:clrMapOvr>
    <a:masterClrMapping/>
  </p:clrMapOvr>
  <p:transition/>
  <p:timing/>
</p:sld>
</file>

<file path=ppt/slides/slide4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Скругленный прямоугольник 2"/>
          <p:cNvSpPr/>
          <p:nvPr/>
        </p:nvSpPr>
        <p:spPr>
          <a:xfrm>
            <a:off x="1476375" y="333375"/>
            <a:ext cx="6264275" cy="6477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Стратегические цели инвестиционного развития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8313" y="1341438"/>
            <a:ext cx="2447925" cy="10080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Сохранение и развитие производственного потенциала территории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00788" y="1341438"/>
            <a:ext cx="2447925" cy="10080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благоприятных условий для создания и ведения бизнеса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1341438"/>
            <a:ext cx="2447925" cy="10080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на территории Северо-Енисейского </a:t>
            </a:r>
            <a:r>
              <a:rPr lang="ru-RU" sz="14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комфортных </a:t>
            </a:r>
            <a:r>
              <a:rPr lang="ru-RU" sz="14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условий для жизнедеятельности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476375" y="981075"/>
            <a:ext cx="503238" cy="36036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235825" y="981075"/>
            <a:ext cx="504825" cy="36036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211638" y="981075"/>
            <a:ext cx="504825" cy="36036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187CAEE2-ED7E-4FDE-BFEB-A7DFC77988F0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49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Магазин Максима - Козяева Т"/>
          <p:cNvPicPr/>
          <p:nvPr/>
        </p:nvPicPr>
        <p:blipFill>
          <a:blip r:embed="rId3"/>
          <a:stretch>
            <a:fillRect/>
          </a:stretch>
        </p:blipFill>
        <p:spPr bwMode="auto">
          <a:xfrm rot="21000000">
            <a:off x="5996773" y="2548793"/>
            <a:ext cx="2878357" cy="2486184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4034" name="Picture 2" descr="U:\ОТДЕЛ ЭКОНОМИЧЕСКОГО АНАЛИЗА\ФОТО\Новая папка\фото к докладу\6.bmp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rot="21060000">
            <a:off x="152835" y="3191643"/>
            <a:ext cx="2669981" cy="2376000"/>
          </a:xfrm>
          <a:prstGeom prst="rect">
            <a:avLst/>
          </a:prstGeom>
          <a:noFill/>
        </p:spPr>
      </p:pic>
      <p:pic>
        <p:nvPicPr>
          <p:cNvPr id="16" name="Рисунок 15" descr="C:\Users\PII\Desktop\Буклет Благоустройство\Северо-Енисейский доп\меньше\IMG_6067.JPG"/>
          <p:cNvPicPr/>
          <p:nvPr/>
        </p:nvPicPr>
        <p:blipFill>
          <a:blip r:embed="rId5"/>
          <a:stretch>
            <a:fillRect/>
          </a:stretch>
        </p:blipFill>
        <p:spPr bwMode="auto">
          <a:xfrm rot="-600000">
            <a:off x="3079300" y="3842456"/>
            <a:ext cx="2982843" cy="2498604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" name="Прямоугольник 1"/>
          <p:cNvSpPr/>
          <p:nvPr/>
        </p:nvSpPr>
        <p:spPr>
          <a:xfrm>
            <a:off x="0" y="188913"/>
            <a:ext cx="9144000" cy="68326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88900" indent="358775" algn="just"/>
            <a:endParaRPr lang="ru-RU" sz="13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88900" indent="358775" algn="just"/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Северо-Енисейский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муниципальный округ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входит в Ангаро-Енисейский кластер. Инвестиционные проекты, реализуемые на территории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первостепенные объекты строительства входят в перечень приоритетных проектов Красноярского края. </a:t>
            </a:r>
            <a:endParaRPr lang="ru-RU" sz="130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/>
                <a:ea typeface="Times New Roman"/>
              </a:rPr>
              <a:t>На Красноярском экономическом форуме был дан старт новому </a:t>
            </a:r>
            <a:r>
              <a:rPr lang="ru-RU" sz="1300" b="1" u="sng" smtClean="0">
                <a:latin typeface="Times New Roman"/>
                <a:ea typeface="Times New Roman"/>
              </a:rPr>
              <a:t>приоритетному межрегиональному проекту «Енисейская Сибирь»,</a:t>
            </a:r>
            <a:r>
              <a:rPr lang="ru-RU" sz="1300" smtClean="0">
                <a:latin typeface="Times New Roman"/>
                <a:ea typeface="Times New Roman"/>
              </a:rPr>
              <a:t> в который входят </a:t>
            </a:r>
            <a:r>
              <a:rPr lang="ru-RU" sz="1300" b="1" u="sng" smtClean="0">
                <a:latin typeface="Times New Roman"/>
                <a:ea typeface="Times New Roman"/>
              </a:rPr>
              <a:t>9 главных перспективных инвестиционных проектов</a:t>
            </a:r>
            <a:r>
              <a:rPr lang="ru-RU" sz="1300" smtClean="0">
                <a:latin typeface="Times New Roman"/>
                <a:ea typeface="Times New Roman"/>
              </a:rPr>
              <a:t>, в том числе </a:t>
            </a:r>
            <a:r>
              <a:rPr lang="ru-RU" sz="1300" b="1" u="sng" smtClean="0">
                <a:latin typeface="Times New Roman"/>
                <a:ea typeface="Times New Roman"/>
              </a:rPr>
              <a:t>проект «Развитие инфраструктуры и освоение ресурсной базы Ангаро-Енисейского экономического района»</a:t>
            </a:r>
            <a:r>
              <a:rPr lang="ru-RU" sz="1300" smtClean="0">
                <a:latin typeface="Times New Roman"/>
                <a:ea typeface="Times New Roman"/>
              </a:rPr>
              <a:t>, включающий в себя строительство моста в округе поселка Высокогорский, благодаря которому Северо-Енисейский муниципальный округ в настоящее время имеет круглогодичное сообщение с «большой землей».</a:t>
            </a:r>
            <a:r>
              <a:rPr lang="ru-RU" sz="13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Развитие инфраструктуры дало импульс для появления различных видов экономической активности: транспортные услуги, строительство, торговля и т.п. </a:t>
            </a:r>
          </a:p>
          <a:p>
            <a:pPr marL="88900" indent="358775"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целях сохранения высокого уровня жизни населения в Северо-Енисейском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ежегодно вводятся в эксплуатацию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новые, современные, благоустроенные жилые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дома, построенные 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счет средств бюджета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Северо-Енисейского округа. </a:t>
            </a:r>
          </a:p>
          <a:p>
            <a:pPr marL="88900" indent="358775"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Благодаря строительству новых благоустроенных жилых домов, доля благоустроенного жилья в округе увеличилась более чем втрое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Доля ветхого и аварийного муниципального жилья в округе ежегодно снижается. Если в 1996 году она составляла более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60,5%</a:t>
            </a:r>
            <a:r>
              <a:rPr lang="ru-RU" sz="1300" u="sng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то в 2024 году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доля ветхого и аварийного муниципального жилья составила всего 1,2 %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Обеспеченность жильем в 2023 году на одного человека в округе составила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28,9 кв.м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indent="358775"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Реализация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мероприятий направленных на социально-экономическое развитие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Северо-Енисейского округа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дает свои положительные результаты, 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важным подтверждением которых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является сохранение за Северо-Енисейским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округом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лидирующих позиций по уровню социальной обеспеченности граждан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достигнутых значений показателей деятельности органов местного самоуправления среди  всех муниципальных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округов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Красноярского края.</a:t>
            </a:r>
          </a:p>
          <a:p>
            <a:pPr marL="88900" indent="358775" algn="just"/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Инвестиционная привлекательность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</a:t>
            </a:r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обусловлена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непосредственной близостью к уникальным природным ресурсам и уникальной красотой северной природы, что делает Северо-Енисейский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универсальной площадкой для развития промышленного потенциала.</a:t>
            </a:r>
          </a:p>
          <a:p>
            <a:pPr marL="88900" indent="358775" algn="just"/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Ключевыми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факторами успешного развития Северо-Енисейского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ближайшее десятилетие определены основные направления социальной и демографической политики: модернизация  поселковой и социальной инфраструктуры, внедрение новых систем энергосбережения, улучшение жилищно-бытовых условий населения, формирование комфортной городской среды, благоустройство объектов и территорий населенных пунктов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округа,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доступности и качества образования, медицинских услуг, соответствующих требованиям инновационного развития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территории и, конечно,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рост благосостояния населения Северо-Енисейского округа.</a:t>
            </a:r>
            <a:endParaRPr lang="ru-RU" sz="1300" b="1" u="sng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900" indent="358775" algn="just"/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заинтересованы в том, чтобы бизнес в Северо-Енисейском 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 эффективным, стабильным и безопасным, чтобы налоги поступали в бюджеты всех уровней, развивалась экономика и 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улучшалось качество жизни </a:t>
            </a:r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благосостояния североенисейцев</a:t>
            </a:r>
            <a:r>
              <a:rPr lang="ru-RU" sz="13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</a:p>
          <a:p>
            <a:pPr marL="88900" indent="358775" algn="just"/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Вместе </a:t>
            </a:r>
            <a:r>
              <a:rPr lang="ru-RU" sz="1300" b="1" u="sng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достигнем больших высот</a:t>
            </a:r>
            <a:r>
              <a:rPr lang="ru-RU" sz="13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				</a:t>
            </a:r>
            <a:r>
              <a:rPr lang="ru-RU" sz="13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lang="ru-RU" sz="13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А.Н. Рябцев</a:t>
            </a:r>
            <a:endParaRPr lang="ru-RU" sz="1300" u="sng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ECB0D60B-F2F2-4BED-A846-25A925ADDB2E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5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5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107504" y="3626347"/>
            <a:ext cx="9036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Распоряжением Правительства Красноярского края 24 ноября 2009 года № 942-р на базе ОАО «Красноярское региональное агентство поддержки малого и среднего бизнеса» создан Региональный центр поддержки предпринимательства (далее – РЦПП).</a:t>
            </a:r>
          </a:p>
          <a:p>
            <a:pPr algn="just"/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Основная функция Регионального центра поддержки предпринимательства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– оказание комплекса информационно-консультационных услуг, направленных на содействие развитию предпринимательства Красноярского края.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1. Консультирование по всем вопросам, связанным с формами государственной поддержки малого и среднего предпринимательства на территории Красноярского края.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2. Консультирование предпринимателей по вопросам, связанным с началом собственного дела, предоставление типовых бизнес-планов или их примеров по соответствующей тематике, разъяснение положений налогового законодательства, разъяснение вопросов по получению разрешений и лицензированию деятельности малого и среднего предпринимательства.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3. Подготовка правовых заключений по предмету обращений предпринимателей, а также подготовка обращений и заявлений в интересах предпринимателей в соответствующие органы с целью защиты их нарушенных прав и законных интересов.</a:t>
            </a:r>
          </a:p>
          <a:p>
            <a:pPr algn="just"/>
            <a:endParaRPr lang="ru-RU" sz="1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50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64704"/>
            <a:ext cx="50760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Постановлением Правительства Красноярского края от 30.10.2018 № 647-п «Об утверждении стратегии социально-экономического развития Красноярского края до 2030 года»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200" smtClean="0">
                <a:latin typeface="Times New Roman"/>
              </a:rPr>
              <a:t>• налоговые </a:t>
            </a:r>
            <a:r>
              <a:rPr lang="ru-RU" sz="1200">
                <a:latin typeface="Times New Roman"/>
              </a:rPr>
              <a:t>льготы и государственные гарантии </a:t>
            </a:r>
            <a:r>
              <a:rPr lang="ru-RU" sz="1200" smtClean="0">
                <a:latin typeface="Times New Roman"/>
              </a:rPr>
              <a:t>края; </a:t>
            </a:r>
          </a:p>
          <a:p>
            <a:pPr algn="just"/>
            <a:r>
              <a:rPr lang="ru-RU" sz="1200" smtClean="0">
                <a:latin typeface="Times New Roman"/>
              </a:rPr>
              <a:t>• </a:t>
            </a:r>
            <a:r>
              <a:rPr lang="ru-RU" sz="1200">
                <a:latin typeface="Times New Roman"/>
              </a:rPr>
              <a:t>долевое участие бюджета края в уставном капитале юридических </a:t>
            </a:r>
            <a:r>
              <a:rPr lang="ru-RU" sz="1200" smtClean="0">
                <a:latin typeface="Times New Roman"/>
              </a:rPr>
              <a:t>лиц;</a:t>
            </a:r>
          </a:p>
          <a:p>
            <a:pPr algn="just"/>
            <a:r>
              <a:rPr lang="ru-RU" sz="1200" smtClean="0">
                <a:latin typeface="Times New Roman"/>
              </a:rPr>
              <a:t>• бюджетные </a:t>
            </a:r>
            <a:r>
              <a:rPr lang="ru-RU" sz="1200">
                <a:latin typeface="Times New Roman"/>
              </a:rPr>
              <a:t>инвестиции на строительство инфраструктурных объектов, необходимых для реализации инвестиционных </a:t>
            </a:r>
            <a:r>
              <a:rPr lang="ru-RU" sz="1200" smtClean="0">
                <a:latin typeface="Times New Roman"/>
              </a:rPr>
              <a:t>проектов</a:t>
            </a:r>
            <a:r>
              <a:rPr lang="ru-RU" sz="1200">
                <a:latin typeface="Times New Roman"/>
              </a:rPr>
              <a:t>;</a:t>
            </a:r>
            <a:endParaRPr lang="ru-RU" sz="1200" smtClean="0">
              <a:latin typeface="Times New Roman"/>
            </a:endParaRPr>
          </a:p>
          <a:p>
            <a:pPr algn="just"/>
            <a:r>
              <a:rPr lang="ru-RU" sz="1200" smtClean="0">
                <a:latin typeface="Times New Roman"/>
              </a:rPr>
              <a:t>• механизмы </a:t>
            </a:r>
            <a:r>
              <a:rPr lang="ru-RU" sz="1200">
                <a:latin typeface="Times New Roman"/>
              </a:rPr>
              <a:t>федеральной государственной поддержки инвестиционной деятельности и государственно-частного </a:t>
            </a:r>
            <a:r>
              <a:rPr lang="ru-RU" sz="1200" smtClean="0">
                <a:latin typeface="Times New Roman"/>
              </a:rPr>
              <a:t>партнерства;</a:t>
            </a:r>
          </a:p>
          <a:p>
            <a:pPr algn="just"/>
            <a:r>
              <a:rPr lang="ru-RU" sz="1200" smtClean="0">
                <a:latin typeface="Times New Roman"/>
              </a:rPr>
              <a:t>• </a:t>
            </a:r>
            <a:r>
              <a:rPr lang="ru-RU" sz="1200">
                <a:latin typeface="Times New Roman"/>
              </a:rPr>
              <a:t>субсидирование из средств краевого бюджета части расходов по уплате процентных ставок по кредитам, полученным на реализацию инвестиционных проектов, и лизинговых платежей за имущество, используемое для реализации инвестиционных </a:t>
            </a:r>
            <a:r>
              <a:rPr lang="ru-RU" sz="1200" smtClean="0">
                <a:latin typeface="Times New Roman"/>
              </a:rPr>
              <a:t>проектов и т.д.</a:t>
            </a:r>
            <a:endParaRPr lang="ru-RU" sz="1200">
              <a:latin typeface="Times New Roman"/>
            </a:endParaRPr>
          </a:p>
        </p:txBody>
      </p:sp>
      <p:pic>
        <p:nvPicPr>
          <p:cNvPr id="71682" name="Picture 2" descr="C:\Users\SMA\Desktop\бизнес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076056" y="836711"/>
            <a:ext cx="4067944" cy="2908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5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51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99992" y="2492896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Адрес агентства: 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660018, г. Красноярск, ул. Новосибирская, 9 А.</a:t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Телефон/Факс: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 8 (391) 265–44–32                    </a:t>
            </a:r>
          </a:p>
          <a:p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err="1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  <a:hlinkClick r:id="rId3"/>
              </a:rPr>
              <a:t>info@agpb24.ru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Официальный сайт: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  <a:hlinkClick r:id="rId4"/>
              </a:rPr>
              <a:t>www.agpb24.ru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Режим работы: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Консультирование: ПН-ЧТ с 8:30 до 17:30, </a:t>
            </a:r>
          </a:p>
          <a:p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ПТ с 8:30 до 16:30</a:t>
            </a:r>
            <a:br>
              <a:rPr lang="ru-RU" sz="1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Прием документов: ПН-ПТ с 8:30 до 13:00; Обед с 13:00 до 13:45; </a:t>
            </a:r>
          </a:p>
          <a:p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СБ-ВС — выходной.</a:t>
            </a:r>
          </a:p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Портал внешнеэкономической деятельности Красноярского края: 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  <a:hlinkClick r:id="rId5"/>
              </a:rPr>
              <a:t>www.ved24.info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Краевой портал поддержки предпринимательства: 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  <a:hlinkClick r:id="rId6"/>
              </a:rPr>
              <a:t>www.smb24.ru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51344"/>
            <a:ext cx="9036496" cy="199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4. Повышение грамотности СМСП. Реализация мероприятий направленных на популяризацию предпринимательства и начала собственного дела, в том числе путем организации и проведения вебинаров, круглых столов, конференций, семинаров, иных публичных мероприятий, а также издания информационных пособий.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5. Услуги по организации сертификации товаров, работ и услуг субъектов малого и среднего предпринимательства.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6. Организация участия субъектов малого и среднего предпринимательства в межрегиональных бизнес-миссиях.</a:t>
            </a:r>
          </a:p>
          <a:p>
            <a:pPr>
              <a:lnSpc>
                <a:spcPct val="150000"/>
              </a:lnSpc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7. Обеспечение участия субъектов малого и среднего предпринимательства в выставочно-ярмарочных и конгрессных мероприятиях на территории Российской Федерации.</a:t>
            </a:r>
          </a:p>
        </p:txBody>
      </p:sp>
      <p:sp>
        <p:nvSpPr>
          <p:cNvPr id="72708" name="AutoShape 4" descr="C:\Users\SMA\Desktop\%D0%B1%D0%B8%D0%B7%D0%BD%D0%B5%D1%81 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09" name="Picture 5" descr="C:\Users\SMA\Desktop\ин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644008" y="4797152"/>
            <a:ext cx="4320480" cy="194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1" name="Picture 7" descr="C:\Users\SMA\Desktop\krasn2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0" y="2924944"/>
            <a:ext cx="449999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5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52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51344"/>
            <a:ext cx="903649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Государственная программа Красноярского края «Развитие промышленности, энергетики, малого и среднего предпринимательства и инновационной деятельности», утвержденной постановлением Правительства Красноярского края от 30.09.2013 № 505-п (в редакции от 30.09.2025 № 835-п).</a:t>
            </a:r>
          </a:p>
          <a:p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По развитию 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МСП </a:t>
            </a: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внедрен механизм предоставления субсидий бюджетам муниципальных образований Красноярского 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края:</a:t>
            </a:r>
          </a:p>
          <a:p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) субсидии бюджетам муниципальных образований на реализацию муниципальных программ развития субъектов малого и среднего предпринимательства в целях реализации инвестиционных проектов субъектами малого и среднего предпринимательства в приоритетных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отраслях;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2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) субсидии бюджетам муниципальных образований на реализацию муниципальных программ развития субъектов малого и среднего предпринимательства в целях предоставления грантовой поддержки на начало ведения предпринимательской деятельности, развития социального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предпринимательства.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</a:t>
            </a:r>
            <a:r>
              <a:rPr lang="ru-RU" sz="1200" b="1" u="sng" smtClean="0">
                <a:latin typeface="Times New Roman" pitchFamily="18" charset="0"/>
                <a:ea typeface="Times New Roman"/>
                <a:cs typeface="Times New Roman" pitchFamily="18" charset="0"/>
              </a:rPr>
              <a:t>Задачами </a:t>
            </a:r>
            <a:r>
              <a:rPr lang="ru-RU" sz="1200" b="1" u="sng">
                <a:latin typeface="Times New Roman" pitchFamily="18" charset="0"/>
                <a:ea typeface="Times New Roman"/>
                <a:cs typeface="Times New Roman" pitchFamily="18" charset="0"/>
              </a:rPr>
              <a:t>государственного управления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, способами их эффективного решения в сферах промышленности, энергетики, малого и среднего предпринимательства и инновационной деятельности с учетом стратегической цели, приоритетов и обозначенных ключевых направлений развития Красноярского края, на решение которых направлены усилия Правительства Красноярского края, </a:t>
            </a:r>
            <a:r>
              <a:rPr lang="ru-RU" sz="1200" b="1" u="sng" smtClean="0">
                <a:latin typeface="Times New Roman" pitchFamily="18" charset="0"/>
                <a:ea typeface="Times New Roman"/>
                <a:cs typeface="Times New Roman" pitchFamily="18" charset="0"/>
              </a:rPr>
              <a:t>являются:</a:t>
            </a:r>
          </a:p>
          <a:p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•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обеспечение 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высокого уровня материального благосостояния жителей края на базе эффективной занятости населения и структурных сдвигов в региональной экономике с увеличением в ней доли квалифицированного труда и высокопроизводительных рабочих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мест;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• создание 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комфортных и отвечающих современным требованиям условий жизни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населения;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• качественно 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новое развитие традиционных отраслей промышленности края на базе их модернизации и развития на новом технологическом уровне, в том числе использование современных эффективных технологий добычи и переработки природных ресурсов в ходе индустриального освоения отдаленных и северных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территорий;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• становление 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в экономике края нового инновационного сегмента, включающего инновационные производства в традиционных отраслях и новые инновационные виды деятельности, на основе расширения научно-исследовательской и научно-производственной деятельности, формирования современной инновационной инфраструктуры, ориентации научно-технических разработок на перспективные направления развития современного общества и решение задач социально-экономического развития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края;</a:t>
            </a:r>
          </a:p>
          <a:p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• интеграционное 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развитие экономики края на основе реализации кластерной политики и усиления кооперационных связей базовых отраслей (цветная металлургия, нефтегазовый сектор, топливно-энергетический комплекс) с другими отраслями региональной экономики;</a:t>
            </a:r>
          </a:p>
          <a:p>
            <a:pPr>
              <a:lnSpc>
                <a:spcPct val="150000"/>
              </a:lnSpc>
            </a:pPr>
            <a:endParaRPr lang="ru-RU" sz="1200" b="1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2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08" name="AutoShape 4" descr="C:\Users\SMA\Desktop\%D0%B1%D0%B8%D0%B7%D0%BD%D0%B5%D1%81 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809630"/>
      </p:ext>
    </p:extLst>
  </p:cSld>
  <p:clrMapOvr>
    <a:masterClrMapping/>
  </p:clrMapOvr>
  <p:transition/>
  <p:timing/>
</p:sld>
</file>

<file path=ppt/slides/slide5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179512" y="764704"/>
            <a:ext cx="4680520" cy="563231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 целью повышения эффективности существующей инфраструктуры малого и среднего предпринимательства в Северо-Енисейском округе и ее дальнейшего развития, предоставления адресной информационной, консультационной поддержки субъектам малого и среднего предпринимательства </a:t>
            </a:r>
            <a:r>
              <a:rPr lang="ru-RU" sz="1200" u="sng" smtClean="0">
                <a:latin typeface="Times New Roman" pitchFamily="18" charset="0"/>
                <a:cs typeface="Times New Roman" pitchFamily="18" charset="0"/>
              </a:rPr>
              <a:t>на территории Северо-Енисейского округа действуют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1. Координационный совет в области развития малого и среднего предпринимательства в Северо-Енисейском округе, утвержденный постановлением администрации Северо-Енисейского района от 12.12.2008 № 582-п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который:</a:t>
            </a:r>
          </a:p>
          <a:p>
            <a:pPr indent="180975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-оказывает содействие развитию малого и среднего предпринимательства, внедрению новых технологий, развитию коммуникационных технологий, производству социально значимых товаров, работ, услуг и иной деятельности;</a:t>
            </a:r>
          </a:p>
          <a:p>
            <a:pPr indent="180975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-принимает участие в разработке и реализации муниципальных программ поддержки субъектов малого и среднего предпринимательства, в определении форм и условий оказания такой поддержки;</a:t>
            </a:r>
          </a:p>
          <a:p>
            <a:pPr indent="180975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-оказывает содействие в выдвижении и поддержке инициатив, направленных на реализацию государственной (муниципальной) политики в области развития малого и среднего предпринимательства;</a:t>
            </a:r>
          </a:p>
          <a:p>
            <a:pPr indent="180975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-разрабатывает предложения органам местного самоуправления при определении приоритетов в области развития малого и среднего предпринимательства;</a:t>
            </a:r>
          </a:p>
          <a:p>
            <a:pPr indent="180975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-привлекает граждан, общественные объединения и представителей средств массовой информации к обсуждению вопросов, реализации права граждан на предпринимательскую деятельность, и осуществляет выработку рекомендаций по данным вопросам.</a:t>
            </a:r>
          </a:p>
        </p:txBody>
      </p:sp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4048" y="2852936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Центр содействия малому и среднему предпринимательству в Северо-Енисейском округе, работающий по принципу «одно окно», утвержденный постановлением администрации Северо-Енисейского района от 12.08.2009 №201-п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77800" algn="just" eaLnBrk="0" hangingPunct="0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центр комплексных консультационных и методических услуг, позволяющий предпринимателям и организациям малого бизнеса района в кратчайшие сроки решить широкий круг своих вопросов, особенно тем, кто только начинает собственное дело.  </a:t>
            </a:r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004048" y="4725144"/>
            <a:ext cx="4139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3. Совет предпринимателей Северо-Енисейского округа, утвержден постановлением  администрации</a:t>
            </a:r>
          </a:p>
          <a:p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 Северо-Енисейского района от 07.09.2017 № 345-п. </a:t>
            </a: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Образован для обеспечения взаимодействия органа местного самоуправления и предпринимателей округа, консолидации их интересов для выработки предложений по основным направлениям социально-экономического развития округа. Председателем Совета является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общественный представитель Уполномоченного по защите прав предпринимателей на территории </a:t>
            </a:r>
          </a:p>
          <a:p>
            <a:pPr algn="just"/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Северо-Енисейского округа Козяева  Т. Е.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Магазин Алсу - Попович Е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932040" y="764704"/>
            <a:ext cx="4104456" cy="216024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5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99992" y="908720"/>
            <a:ext cx="446449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300" b="1" u="sng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Подпрограмма 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</a:t>
            </a:r>
            <a:r>
              <a:rPr lang="ru-RU" sz="1300" b="1" u="sng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малого и среднего предпринимательства на территории Северо-Енисейского района» </a:t>
            </a:r>
            <a:r>
              <a:rPr lang="ru-RU" sz="1300" b="1" u="sng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муниципальной программы «Развитие местного самоуправлении», утвержденная постановлением администрации Северо-Енисейского района от 21.10.2013 № 514-п.</a:t>
            </a:r>
            <a:endParaRPr lang="ru-RU" sz="1300" b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77800" algn="just" eaLnBrk="0" hangingPunct="0"/>
            <a:endParaRPr lang="ru-RU" sz="130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77800" algn="just" eaLnBrk="0" hangingPunct="0"/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Целью подпрограммы является с</a:t>
            </a:r>
            <a:r>
              <a:rPr lang="ru-RU" sz="13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оздание благоприятных условий для устойчивого функционирования и развития малого и среднего предпринимательства на территории округа. </a:t>
            </a:r>
          </a:p>
          <a:p>
            <a:pPr lvl="0" indent="177800" algn="just" eaLnBrk="0" hangingPunct="0"/>
            <a:r>
              <a:rPr lang="ru-RU" sz="13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сновными мероприятиями подпрограммы являются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lvl="0" indent="180975" algn="just" eaLnBrk="0" hangingPunct="0">
              <a:buFont typeface="Arial" pitchFamily="34" charset="0"/>
              <a:buChar char="•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13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овышение эффективности существующей инфраструктуры малого и среднего предпринимательства округа и ее дальнейшее развитие;</a:t>
            </a:r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lvl="0" indent="180975" algn="just" eaLnBrk="0" hangingPunct="0">
              <a:buFont typeface="Arial" pitchFamily="34" charset="0"/>
              <a:buChar char="•"/>
            </a:pPr>
            <a:r>
              <a:rPr lang="ru-RU" sz="13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предоставление адресной информационной, консультационной поддержки субъектам малого и среднего предпринимательства;</a:t>
            </a:r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lvl="0" indent="180975" algn="just" eaLnBrk="0" hangingPunct="0">
              <a:buFont typeface="Arial" pitchFamily="34" charset="0"/>
              <a:buChar char="•"/>
            </a:pP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возмещение части затрат </a:t>
            </a:r>
            <a:r>
              <a:rPr lang="ru-RU" sz="13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субъектов малого и среднего предпринимательства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, связанных с уплатой первого взноса (аванса) при заключении договора (договоров) лизинга оборудования с российскими лизинговыми организациями</a:t>
            </a:r>
            <a:r>
              <a:rPr lang="ru-RU" sz="130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9512" y="4077072"/>
            <a:ext cx="439248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Совет по улучшению инвестиционного климата в Северо-Енисейском районе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, утвержден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постановлением администрации Северо-Енисейского района от 19.06.2018 № 199-п,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который является открытым совещательным органом, позволяющим согласовывать и координировать действия бизнеса и власти в вопросах улучшения инвестиционного климата. </a:t>
            </a:r>
          </a:p>
          <a:p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Председателем Совета является Глава Северо-Енисейского округа. </a:t>
            </a:r>
          </a:p>
          <a:p>
            <a:endParaRPr lang="ru-RU"/>
          </a:p>
        </p:txBody>
      </p:sp>
      <p:pic>
        <p:nvPicPr>
          <p:cNvPr id="71682" name="Picture 2" descr="U:\_ОБЩИЙ ДОСТУП_\Дохторова Надежда Ивановна\HNWd_BSVUwACyqoqoYOPb8_PEMBDBuXKorVZpXYVZfNSpxfJ8tVTu-vcIunFbGam2btS3DbTQR0jIgug6uDPR4RR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4260" y="812985"/>
            <a:ext cx="4395732" cy="3264087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5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Багетная рамка 6"/>
          <p:cNvSpPr/>
          <p:nvPr/>
        </p:nvSpPr>
        <p:spPr>
          <a:xfrm>
            <a:off x="0" y="332656"/>
            <a:ext cx="7308304" cy="36004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поддержки и стимулирования инвестиционной деятельности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55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692696"/>
            <a:ext cx="885698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sz="13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Инвестиционный уполномоченный Северо-Енисейского муниципального округа:</a:t>
            </a:r>
          </a:p>
          <a:p>
            <a:pPr lvl="1" algn="just">
              <a:spcAft>
                <a:spcPct val="0"/>
              </a:spcAft>
            </a:pPr>
            <a:r>
              <a:rPr lang="ru-RU" sz="1300" b="1" u="sng">
                <a:latin typeface="Times New Roman" pitchFamily="18" charset="0"/>
                <a:ea typeface="Calibri"/>
                <a:cs typeface="Times New Roman" pitchFamily="18" charset="0"/>
              </a:rPr>
              <a:t>Целями деятельности Инвестиционного уполномоченного являются:</a:t>
            </a: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содействие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субъектам инвестиционной деятельности в организации и ведении инвестиционной деятельности на территории Северо-Енисейского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округа,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в том числе при взаимодействии субъектов инвестиционной деятельности с федеральными органами государственной власти и их территориальными органами, органами государственной власти Красноярского края, органами местного самоуправления муниципальных образований Северо-Енисейского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округа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и организациями;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обеспечение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снижения административных барьеров при осуществлении инвестиционной деятельности и реализации инвестиционных проектов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spcAft>
                <a:spcPct val="0"/>
              </a:spcAft>
            </a:pPr>
            <a:r>
              <a:rPr lang="ru-RU" sz="1300" b="1" u="sng">
                <a:latin typeface="Times New Roman" pitchFamily="18" charset="0"/>
                <a:ea typeface="Calibri"/>
                <a:cs typeface="Times New Roman" pitchFamily="18" charset="0"/>
              </a:rPr>
              <a:t>Основные функции Инвестиционного уполномоченного:</a:t>
            </a: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участие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в разработке и определении основных направлений инвестиционного развития Северо-Енисейского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округа;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организация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оперативного рассмотрения обращений субъектов инвестиционной деятельности, связанных с осуществлением инвестиционной деятельности и реализацией инвестиционных проектов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координация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осуществления мониторинга реализации инвестиционных проектов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выявление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факторов, препятствующих развитию инвестиционной деятельности на территории Северо-Енисейского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округа,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выработка рекомендаций по их устранению и повышению эффективности работы по реализации инвестиционных проектов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округе;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анализ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законодательства Российской Федерации и законодательства Красноярского края, правоприменительной практики на предмет наличия в них положений, создающих препятствия для реализации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инвестиционных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проектов;</a:t>
            </a:r>
            <a:endParaRPr lang="ru-RU" sz="1300" smtClean="0">
              <a:latin typeface="Times New Roman" pitchFamily="18" charset="0"/>
              <a:cs typeface="Times New Roman" pitchFamily="18" charset="0"/>
            </a:endParaRPr>
          </a:p>
          <a:p>
            <a:pPr indent="450215" algn="just">
              <a:spcAft>
                <a:spcPct val="0"/>
              </a:spcAft>
            </a:pP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• координация </a:t>
            </a:r>
            <a:r>
              <a:rPr lang="ru-RU" sz="1300">
                <a:latin typeface="Times New Roman" pitchFamily="18" charset="0"/>
                <a:ea typeface="Calibri"/>
                <a:cs typeface="Times New Roman" pitchFamily="18" charset="0"/>
              </a:rPr>
              <a:t>разработки предложений по устранению препятствий при осуществлении инвестиционной деятельности, повышению эффективности работы по содействию реализации инвестиционных проектов, совершенствованию нормативных правовых актов в сфере инвестиционной деятельности, повышению уровня инвестиционной привлекательности Северо-Енисейского района, формированию благоприятного инвестиционного климата в Северо-Енисейском </a:t>
            </a:r>
            <a:r>
              <a:rPr lang="ru-RU" sz="1300" smtClean="0">
                <a:latin typeface="Times New Roman" pitchFamily="18" charset="0"/>
                <a:ea typeface="Calibri"/>
                <a:cs typeface="Times New Roman" pitchFamily="18" charset="0"/>
              </a:rPr>
              <a:t>округе. 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/>
            <a:endParaRPr lang="ru-RU" sz="1200" b="1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340087"/>
      </p:ext>
    </p:extLst>
  </p:cSld>
  <p:clrMapOvr>
    <a:masterClrMapping/>
  </p:clrMapOvr>
  <p:transition/>
  <p:timing/>
</p:sld>
</file>

<file path=ppt/slides/slide5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2642" name="Picture 5" descr="C:\Users\KKO\Desktop\iCAWY1S8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" y="980728"/>
            <a:ext cx="3995936" cy="2552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56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995936" y="836712"/>
            <a:ext cx="5148064" cy="26930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1. Инвестиционный проект </a:t>
            </a:r>
          </a:p>
          <a:p>
            <a:pPr algn="ctr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месторождения «Благодатное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3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строительство горнодобывающего и перерабатывающего предприятия на базе месторождения «Благодатное» производительностью по добыче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переработке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золотой руды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– 6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млн.тонн в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год, при годовой производительности золота 12,4 тонн.</a:t>
            </a:r>
          </a:p>
          <a:p>
            <a:pPr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В 2010 году в рамках проекта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построена и введена в эксплуатацию ЗИФ – 4.</a:t>
            </a:r>
          </a:p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АО «Полюс Красноярск»</a:t>
            </a:r>
          </a:p>
          <a:p>
            <a:pPr algn="just"/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Срок отработки запасов составит 15 лет.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2007-2010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just"/>
            <a:r>
              <a:rPr lang="ru-RU" sz="1300" b="1">
                <a:latin typeface="Times New Roman" pitchFamily="18" charset="0"/>
                <a:cs typeface="Times New Roman" pitchFamily="18" charset="0"/>
              </a:rPr>
              <a:t>Объем инвестиций (собственные средства):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7,1 млрд. рублей.</a:t>
            </a:r>
            <a:endParaRPr lang="ru-RU" sz="13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260649"/>
            <a:ext cx="9144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РЕАЛИЗОВАННЫЕ ИНВЕСТИЦИОННЫЕ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ПРОЕКТЫ НА ТЕРРИТОРИИ </a:t>
            </a:r>
          </a:p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3995936" y="3573016"/>
            <a:ext cx="5148064" cy="31683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2. Инвестиционный проект </a:t>
            </a:r>
          </a:p>
          <a:p>
            <a:pPr algn="ctr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ПС 220 кВ Тайга с ВЛ 220 кВ Раздолинская – Тайга и реконструкция ПС 220 кВ Раздолинская</a:t>
            </a:r>
          </a:p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строительство ПС 220 кВ Тайга и ВЛ 220 кВ Раздолинская - Тайга для обеспечения прироста максимума нагрузок по Северо-Енисейскому и Мотыгинскому районам, обусловленным развитием золотодобывающей отрасли.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Новая ПС 220 кВ Тайга повысила надежность электроснабжения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существующих потребителей и обеспечило возможность присоединения  к сети перспективных потребителей, основными из которых являются предприятия золотодобывающей отрасли.</a:t>
            </a:r>
            <a:endParaRPr lang="ru-RU" sz="13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АО «ТайгаЭнергоСтрой»</a:t>
            </a:r>
          </a:p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300" b="1">
                <a:latin typeface="Times New Roman" pitchFamily="18" charset="0"/>
                <a:cs typeface="Times New Roman" pitchFamily="18" charset="0"/>
              </a:rPr>
              <a:t>реализации: 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2014-2017 </a:t>
            </a:r>
            <a:r>
              <a:rPr lang="ru-RU" sz="1300"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just"/>
            <a:r>
              <a:rPr lang="ru-RU" sz="1300" b="1"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инвестиций: </a:t>
            </a:r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7,9 млрд. рублей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с привлечением средств Инвестиционного Фонда Красноярского края.</a:t>
            </a:r>
            <a:endParaRPr lang="ru-RU" sz="13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KKO\Desktop\iCA8I5T8C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3933056"/>
            <a:ext cx="393079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5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57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4427984" y="1196752"/>
            <a:ext cx="4464496" cy="509370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3. Инвестиционный проект </a:t>
            </a:r>
          </a:p>
          <a:p>
            <a:pPr algn="ctr"/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sz="1250" b="1">
                <a:latin typeface="Times New Roman" pitchFamily="18" charset="0"/>
                <a:cs typeface="Times New Roman" pitchFamily="18" charset="0"/>
              </a:rPr>
              <a:t>производственных мощностей и увеличение объемов золотодобычи</a:t>
            </a:r>
          </a:p>
          <a:p>
            <a:pPr algn="just"/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Суть  </a:t>
            </a:r>
            <a:r>
              <a:rPr lang="ru-RU" sz="1250" b="1"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25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производительности </a:t>
            </a:r>
            <a:r>
              <a:rPr lang="ru-RU" sz="1250">
                <a:latin typeface="Times New Roman" pitchFamily="18" charset="0"/>
                <a:cs typeface="Times New Roman" pitchFamily="18" charset="0"/>
              </a:rPr>
              <a:t>карьера по вскрыше до 7,6 млн.м.куб.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(2 млн.тонн) в </a:t>
            </a:r>
            <a:r>
              <a:rPr lang="ru-RU" sz="1250">
                <a:latin typeface="Times New Roman" pitchFamily="18" charset="0"/>
                <a:cs typeface="Times New Roman" pitchFamily="18" charset="0"/>
              </a:rPr>
              <a:t>год по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руде, </a:t>
            </a:r>
            <a:r>
              <a:rPr lang="ru-RU" sz="1250" b="1" u="sng">
                <a:latin typeface="Times New Roman" pitchFamily="18" charset="0"/>
                <a:cs typeface="Times New Roman" pitchFamily="18" charset="0"/>
              </a:rPr>
              <a:t>реконструкция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золотоизвлекательной фабрики (ЗИФ)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 «Советская», </a:t>
            </a:r>
            <a:r>
              <a:rPr lang="ru-RU" sz="125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производительности фабрики с целью наращивания объемов переработки золотосодержащей руды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с 1,5 млн. тонн до 3,0 млн. тонн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 в год и роста добычи золота в натуральной величине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более 3,5 тонн в год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Для обеспечения возрастающих мощностей энергией </a:t>
            </a:r>
            <a:r>
              <a:rPr lang="ru-RU" sz="1250" u="sng" smtClean="0">
                <a:latin typeface="Times New Roman" pitchFamily="18" charset="0"/>
                <a:cs typeface="Times New Roman" pitchFamily="18" charset="0"/>
              </a:rPr>
              <a:t>в 2021 году завершено строительство ВЛ110 кВ, протяженностью 40 км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 и распределительной подстанции 110/35/6 «Соврудник». Заключительной стадией реализуемого этапа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развития ЗИФ «Советская»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 является строительство в 2018-2021 гг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нового хвостохранилища фабрики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, полезной емкостью складирования хвостов </a:t>
            </a:r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более 50 млн. м³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ООО "Соврудник»</a:t>
            </a:r>
          </a:p>
          <a:p>
            <a:pPr algn="just"/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250" b="1">
                <a:latin typeface="Times New Roman" pitchFamily="18" charset="0"/>
                <a:cs typeface="Times New Roman" pitchFamily="18" charset="0"/>
              </a:rPr>
              <a:t>реализации: 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2007-2021  </a:t>
            </a:r>
            <a:r>
              <a:rPr lang="ru-RU" sz="1250"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just"/>
            <a:r>
              <a:rPr lang="ru-RU" sz="1250" b="1">
                <a:latin typeface="Times New Roman" pitchFamily="18" charset="0"/>
                <a:cs typeface="Times New Roman" pitchFamily="18" charset="0"/>
              </a:rPr>
              <a:t>Объем инвестиций (собственные средства</a:t>
            </a:r>
            <a:r>
              <a:rPr lang="ru-RU" sz="1250" b="1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algn="just"/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1,4 млрд. рублей.</a:t>
            </a:r>
          </a:p>
          <a:p>
            <a:pPr algn="just"/>
            <a:endParaRPr lang="ru-RU" sz="1250" b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50" b="1" u="sng" smtClean="0">
                <a:latin typeface="Times New Roman" pitchFamily="18" charset="0"/>
                <a:cs typeface="Times New Roman" pitchFamily="18" charset="0"/>
              </a:rPr>
              <a:t>Инвестиционный проект был включен в реестр приоритетных инвестиционных проектов Красноярского края</a:t>
            </a:r>
            <a:r>
              <a:rPr lang="ru-RU" sz="1250" smtClean="0">
                <a:latin typeface="Times New Roman" pitchFamily="18" charset="0"/>
                <a:cs typeface="Times New Roman" pitchFamily="18" charset="0"/>
              </a:rPr>
              <a:t> и субсидировался из краевого Инвестиционного Фонда (субсидирование кредитных ставок).</a:t>
            </a:r>
            <a:endParaRPr lang="ru-RU" sz="125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260649"/>
            <a:ext cx="9144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РЕАЛИЗОВАННЫЕ ИНВЕСТИЦИОННЫЕ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ПРОЕКТЫ НА ТЕРРИТОРИИ </a:t>
            </a:r>
          </a:p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://itd0.mycdn.me/image?id=770420752416&amp;t=20&amp;plc=WEB&amp;tkn=*9OTi5Z9gsmvm62IuNRO1rURpcGE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179512" y="908720"/>
            <a:ext cx="3888432" cy="295232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682" name="Picture 2" descr="C:\Users\SMA\Desktop\фото инвест\карьер Ишмурат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79512" y="4005064"/>
            <a:ext cx="3871714" cy="2579278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5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58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260648"/>
            <a:ext cx="9144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РЕАЛИЗОВАННЫЕ ИНВЕСТИЦИОННЫЕ </a:t>
            </a:r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ПРОЕКТЫ НА ТЕРРИТОРИИ </a:t>
            </a:r>
          </a:p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 descr="2-замена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520" y="908721"/>
            <a:ext cx="214534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5220072" y="1052736"/>
            <a:ext cx="3780482" cy="48320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нового детского</a:t>
            </a:r>
          </a:p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 сада-яслей </a:t>
            </a:r>
            <a:endParaRPr lang="ru-RU"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в гп Северо-Енисейский</a:t>
            </a:r>
          </a:p>
          <a:p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Суть проекта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: строительство нового сада-яслей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95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мест в гп Северо-Енисейский по ул. Карла Маркса, 50Б.</a:t>
            </a:r>
          </a:p>
          <a:p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В рамках проекта построено двухэтажное каркасное здание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 кирпичными стенами и фундаментом из железобетонных забивных свай, которое  в своем составе имеет:</a:t>
            </a:r>
          </a:p>
          <a:p>
            <a:pPr>
              <a:buFontTx/>
              <a:buChar char="-"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4 групповых ячейки общей вместимостью  95 мест, в том числе ясли на 20 мест,</a:t>
            </a:r>
          </a:p>
          <a:p>
            <a:pPr>
              <a:buFontTx/>
              <a:buChar char="-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универсальный зал для музыкальных и физкультурных занятий,</a:t>
            </a:r>
          </a:p>
          <a:p>
            <a:pPr>
              <a:buFontTx/>
              <a:buChar char="-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сопутствующие помещения (медицинские, пищеблок, постирочная),</a:t>
            </a:r>
          </a:p>
          <a:p>
            <a:pPr>
              <a:buFontTx/>
              <a:buChar char="-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служебно-бытовые помещения для персонала,</a:t>
            </a:r>
          </a:p>
          <a:p>
            <a:pPr>
              <a:buFontTx/>
              <a:buChar char="-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технические помещения (венткамеры, электрощитовая и т.д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.).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Инвестор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: частный инвестор</a:t>
            </a:r>
          </a:p>
          <a:p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Срок реализации: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2017-2018 годы</a:t>
            </a:r>
          </a:p>
          <a:p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Введен в эксплуатацию в 2018 году.</a:t>
            </a:r>
            <a:endParaRPr lang="ru-RU" sz="1400" b="1" u="sng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67744" y="908720"/>
            <a:ext cx="2837829" cy="1911556"/>
          </a:xfrm>
          <a:prstGeom prst="rect">
            <a:avLst/>
          </a:prstGeom>
          <a:noFill/>
        </p:spPr>
      </p:pic>
      <p:pic>
        <p:nvPicPr>
          <p:cNvPr id="18" name="Рисунок 17"/>
          <p:cNvPicPr/>
          <p:nvPr/>
        </p:nvPicPr>
        <p:blipFill>
          <a:blip r:embed="rId5">
            <a:lum bright="20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27584" y="2852936"/>
            <a:ext cx="3600400" cy="2160240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941168"/>
            <a:ext cx="2987824" cy="1916832"/>
          </a:xfrm>
          <a:prstGeom prst="rect">
            <a:avLst/>
          </a:prstGeom>
          <a:noFill/>
        </p:spPr>
      </p:pic>
      <p:pic>
        <p:nvPicPr>
          <p:cNvPr id="70658" name="Picture 2" descr="\\FILES-SERVER\Shares_Folder$\ОТДЕЛ ЭКОНОМИЧЕСКОГО АНАЛИЗА\КОНКУРСЫ\КОНКУРСЫ 2018\Лучшая орг работы с населением\ФОТО\СЕМИС Луночкин\Иволга\IMG_8541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843808" y="5013176"/>
            <a:ext cx="2520280" cy="1680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5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59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980728"/>
            <a:ext cx="46085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5. Реконструкция: «ВЛ 220 кВ Раздолинская – Тайга» с образованием: «ВЛ 220кВ Раздолинская  – Тайга», ВЛ 220кВ Раздолинская - Амикан,  ВЛ 220 кВ Амикан- Тайга».</a:t>
            </a:r>
          </a:p>
          <a:p>
            <a:pPr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Суть проекта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300" smtClean="0">
                <a:latin typeface="Times New Roman" pitchFamily="18" charset="0"/>
                <a:cs typeface="Times New Roman" pitchFamily="18" charset="0"/>
              </a:rPr>
              <a:t> реконструкция ПС 220 кВ Тайга, реконструкция ПС 220 кВ Раздолинская, реконструкция ПС 220 кВ Абалаковская и ПС 220 кВ Приангарская (установка и модернизация АОПО, организация каналов ПА, для ТП энергопринимающих устройств АО «Полюс Красноярск» и ООО Горнорудная компания «Амикан»).</a:t>
            </a:r>
          </a:p>
          <a:p>
            <a:pPr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Инвестор: «Публичное акционерное общество Федеральная сетевая компания – Россети»</a:t>
            </a:r>
          </a:p>
          <a:p>
            <a:pPr algn="just"/>
            <a:endParaRPr lang="ru-RU" sz="1300" b="1" u="sng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Проект предназначен для размещения объектов энергетики федерального значения.</a:t>
            </a:r>
          </a:p>
          <a:p>
            <a:pPr algn="just"/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Срок реализации 23.07.2024 год.</a:t>
            </a:r>
          </a:p>
        </p:txBody>
      </p:sp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0" y="260649"/>
            <a:ext cx="9144000" cy="769441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РЕАЛИЗОВАННЫЕ ИНВЕСТИЦИОННЫЕ ПРОЕКТЫ НА ТЕРРИТОРИИ </a:t>
            </a:r>
          </a:p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МУНИЦИПАЛЬНОГО ОКРУГА</a:t>
            </a:r>
          </a:p>
          <a:p>
            <a:pPr algn="ctr"/>
            <a:endParaRPr lang="ru-RU" sz="1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71041A5-8A2D-4245-877E-CD462E501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61003" y="3573016"/>
            <a:ext cx="3982997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6" name="Picture 2" descr="C:\Users\SMA\Desktop\лепка.bmp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7544" y="4221088"/>
            <a:ext cx="3816424" cy="2116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27" name="Picture 3" descr="C:\Users\SMA\Desktop\фото инвест\лепка 2.bmp"/>
          <p:cNvPicPr>
            <a:picLocks noChangeAspect="1" noChangeArrowheads="1"/>
          </p:cNvPicPr>
          <p:nvPr/>
        </p:nvPicPr>
        <p:blipFill>
          <a:blip r:embed="rId5"/>
          <a:srcRect l="16675" t="6401" r="11666" b="22864"/>
          <a:stretch>
            <a:fillRect/>
          </a:stretch>
        </p:blipFill>
        <p:spPr bwMode="auto">
          <a:xfrm>
            <a:off x="5148063" y="980728"/>
            <a:ext cx="388843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3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536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908050"/>
            <a:ext cx="8964613" cy="5949950"/>
          </a:xfrm>
        </p:spPr>
        <p:txBody>
          <a:bodyPr/>
          <a:lstStyle/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Северо-Енисейский округ является Крайним Севером;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входит в экономическую зону Нижнего Приангарья;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базовая отрасль территории – золотодобывающая</a:t>
            </a:r>
          </a:p>
          <a:p>
            <a:pPr marL="184150" indent="177800">
              <a:buFont typeface="Arial"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промышленность; 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 развития инновационных технологий в </a:t>
            </a:r>
          </a:p>
          <a:p>
            <a:pPr marL="184150" indent="177800">
              <a:buFont typeface="Arial"/>
              <a:buNone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золотодобывающей промышленности;</a:t>
            </a:r>
            <a:endParaRPr lang="ru-RU" sz="1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свыше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98,5%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объема промышленного производства </a:t>
            </a:r>
          </a:p>
          <a:p>
            <a:pPr marL="184150" indent="177800">
              <a:buFont typeface="Arial"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в округе приходится на золотодобычу;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объем золотодобычи округа составляет - 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82,3 % </a:t>
            </a:r>
          </a:p>
          <a:p>
            <a:pPr marL="184150" indent="177800">
              <a:buFont typeface="Arial"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объема золотодобычи Красноярского края и </a:t>
            </a:r>
          </a:p>
          <a:p>
            <a:pPr marL="184150" indent="177800">
              <a:buFont typeface="Arial"/>
              <a:buNone/>
            </a:pP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20 %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объема золотодобычи России;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постоянное население по данным Красноярскстата на 01.01.2025 составляет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8 173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человека;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 безработицы в округе является одним из самых низких в Красноярском крае –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0,2%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 является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донорской территорией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и основным налогоплательщиком в Красноярском крае;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бюджетная обеспеченность на одного жителя - одна из самых высоких в Красноярском крае (расходы бюджета на одного жителя за 2024 год составили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496,43 тыс. руб.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184150" indent="177800">
              <a:buFont typeface="Wingdings" pitchFamily="2" charset="2"/>
              <a:buChar char="Ø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протяжении многих лет округ занимает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лидирующие позиции по социальному обеспечению населения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u="sng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уровню достигнутых значений показателей деятельности органов местного самоуправления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среди муниципальных округов Красноярского края.</a:t>
            </a:r>
          </a:p>
          <a:p>
            <a:pPr marL="184150" indent="177800">
              <a:buFont typeface="Wingdings" pitchFamily="2" charset="2"/>
              <a:buChar char="Ø"/>
            </a:pPr>
            <a:endParaRPr lang="ru-RU" sz="140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4150" indent="177800">
              <a:buFont typeface="Wingdings" pitchFamily="2" charset="2"/>
              <a:buChar char="Ø"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184150" indent="177800">
              <a:buFont typeface="Wingdings" pitchFamily="2" charset="2"/>
              <a:buChar char="Ø"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-4961" y="333375"/>
            <a:ext cx="5508625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Общие сведения о Северо-Енисейском </a:t>
            </a: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округе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I:\_ОТДЕЛ ЭКОН АНАЛИЗА\данные Главе\Главе 2016\Итоги 2015\Фотоархив\Разное\IMG_6405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99993" y="908720"/>
            <a:ext cx="4644008" cy="3252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7562C41B-F087-4CAF-9685-637AFB5FC490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6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1620" name="TextBox 4"/>
          <p:cNvSpPr txBox="1">
            <a:spLocks noChangeArrowheads="1"/>
          </p:cNvSpPr>
          <p:nvPr/>
        </p:nvSpPr>
        <p:spPr bwMode="auto">
          <a:xfrm>
            <a:off x="4788024" y="908720"/>
            <a:ext cx="4176464" cy="21236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6. «Реконструкция ЗИФ – 1 под переработку руды месторождения «Олимпиадинское». </a:t>
            </a:r>
          </a:p>
          <a:p>
            <a:pPr algn="just"/>
            <a:endParaRPr 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ЗИФ – 1 (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2,4 млн. тонн руды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организована технологическая линия с возможностью переработки руды месторождения «Олимпиадинское» с ростом производительности до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3,0 млн. тонн руды в год. 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АО «Полюс Красноярск».</a:t>
            </a: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Заявленная стоимость проекта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7, 415 млрд.рублей. </a:t>
            </a: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создаваемых рабочих мест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936 человек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 2018-2021 годы.</a:t>
            </a:r>
          </a:p>
        </p:txBody>
      </p:sp>
      <p:pic>
        <p:nvPicPr>
          <p:cNvPr id="111622" name="Picture 2" descr="C:\Users\KKO\Desktop\iCA8D82B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9512" y="836712"/>
            <a:ext cx="4513263" cy="184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623" name="Picture 3" descr="C:\Users\KKO\Desktop\i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79512" y="2708920"/>
            <a:ext cx="4537075" cy="190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624" name="Picture 4" descr="C:\Users\KKO\Desktop\iCAKXDSS0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79512" y="4653136"/>
            <a:ext cx="4513263" cy="2006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1618" name="TextBox 1"/>
          <p:cNvSpPr txBox="1">
            <a:spLocks noChangeArrowheads="1"/>
          </p:cNvSpPr>
          <p:nvPr/>
        </p:nvSpPr>
        <p:spPr bwMode="auto">
          <a:xfrm>
            <a:off x="0" y="260649"/>
            <a:ext cx="9144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РЕАЛИЗОВАННЫЕ ИНВЕСТИЦИОННЫЕ  ПРОЕКТЫ  НА ТЕРРИТОРИИ СЕВЕРО-ЕНИСЕЙСКОГО  МУНИЦИПАЛЬНОГО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fld id="{E5079A8B-D641-4F74-9981-2951F64B54F4}" type="slidenum"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60</a:t>
            </a:fld>
            <a:endParaRPr 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4932040" y="3212976"/>
            <a:ext cx="3888432" cy="24006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«Увеличение производительности ЗИФ – 4 с 8 до 8,7 млн. тонн».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проведением расширения производства для переработки руды с ростом производительности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8,7 млн. тонн руды в год. </a:t>
            </a:r>
          </a:p>
          <a:p>
            <a:pPr algn="just"/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АО «Полюс Красноярск».</a:t>
            </a:r>
            <a:endParaRPr lang="ru-RU" sz="12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инвестиций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(собственные средства предприятия): 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0,8 млрд. рублей.</a:t>
            </a:r>
          </a:p>
          <a:p>
            <a:pPr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создаваемых рабочих мест </a:t>
            </a:r>
            <a:r>
              <a:rPr lang="ru-RU" sz="12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135 человек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2015-2017 </a:t>
            </a:r>
            <a:r>
              <a:rPr lang="ru-RU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годы.</a:t>
            </a:r>
          </a:p>
          <a:p>
            <a:pPr algn="just"/>
            <a:endParaRPr lang="ru-RU" sz="140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6629476"/>
      </p:ext>
    </p:extLst>
  </p:cSld>
  <p:clrMapOvr>
    <a:masterClrMapping/>
  </p:clrMapOvr>
  <p:transition/>
  <p:timing/>
</p:sld>
</file>

<file path=ppt/slides/slide6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0" y="260649"/>
            <a:ext cx="914400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РЕАЛИЗУЕМЫЕ ИНВЕСТИЦИОННЫЕ  ПРОЕКТЫ НА ТЕРРИТОРИИ СЕВЕРО-ЕНИСЕЙСКОГО  МУНИЦИПАЛЬНОГО ОКРУГА</a:t>
            </a:r>
            <a:endParaRPr lang="ru-RU" sz="1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7504" y="836713"/>
            <a:ext cx="5760640" cy="602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1</a:t>
            </a: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140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Освоение золоторудных месторождений Нойбинской площади Северо-Енисейского района Красноярского края».</a:t>
            </a:r>
          </a:p>
          <a:p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Суть проекта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«Освоение золоторудных месторождений Нойбинской площади Северо-Енисейского района Красноярского края». </a:t>
            </a:r>
            <a:r>
              <a:rPr lang="ru-RU" sz="135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предусматривает 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освоение месторождений </a:t>
            </a:r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«Высокое», «Золотое»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создание на их базе современного горно-обогатительного комбината, строительство золотоизвлекательной фабрики. На месторождении «Высокое» 25.07.2024 был запущен современный горнообогатительный комбинат с новой золотоизвлекательной фабрикой производительностью по переработке руды </a:t>
            </a:r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6 млн. т 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производительностью </a:t>
            </a:r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 тонн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золота ежегодно. Сложность и масштаб этого проекта определяли его удаленность далеко в тайге и суровые северные условия, в которых велось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строительство ГОКа с «нулевого уровня»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Данный инвестиционный проект входит в комплексный инвестиционный проект развития Красноярского края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«Енисейская Сибирь»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350" b="1" u="sng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 </a:t>
            </a:r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итогам 2024 года </a:t>
            </a:r>
            <a:r>
              <a:rPr lang="ru-RU" sz="135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объемы переработки руды составили </a:t>
            </a:r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 млн. тонн, что позволило произвести 4 тонны золота.</a:t>
            </a:r>
            <a:endParaRPr lang="ru-RU" sz="1100">
              <a:latin typeface="Calibri"/>
              <a:ea typeface="Times New Roman"/>
              <a:cs typeface="Times New Roman"/>
            </a:endParaRPr>
          </a:p>
          <a:p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</a:rPr>
              <a:t>Планы перспективного развития ГОК «Высокое»</a:t>
            </a:r>
            <a:r>
              <a:rPr lang="ru-RU" sz="1350" u="sng">
                <a:solidFill>
                  <a:srgbClr val="000000"/>
                </a:solidFill>
                <a:latin typeface="Times New Roman"/>
                <a:ea typeface="Times New Roman"/>
              </a:rPr>
              <a:t> предусматривают реализацию проекта </a:t>
            </a:r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</a:rPr>
              <a:t>строительства 2-ой очереди ГОК</a:t>
            </a:r>
            <a:r>
              <a:rPr lang="ru-RU" sz="1350" u="sng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</a:rPr>
              <a:t>что позволит с 2027 года</a:t>
            </a:r>
            <a:r>
              <a:rPr lang="ru-RU" sz="1350" u="sng">
                <a:solidFill>
                  <a:srgbClr val="000000"/>
                </a:solidFill>
                <a:latin typeface="Times New Roman"/>
                <a:ea typeface="Times New Roman"/>
              </a:rPr>
              <a:t> довести ежегодные объемы добычи и переработки руды </a:t>
            </a:r>
            <a:r>
              <a:rPr lang="ru-RU" sz="1350" b="1" u="sng">
                <a:solidFill>
                  <a:srgbClr val="000000"/>
                </a:solidFill>
                <a:latin typeface="Times New Roman"/>
                <a:ea typeface="Times New Roman"/>
              </a:rPr>
              <a:t>до 6 млн. тонн, а объемы производства золота до 5,6 тонн. </a:t>
            </a:r>
            <a:endParaRPr lang="ru-RU" sz="1350" b="1" u="sng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Инвестор: ООО «Соврудник» .</a:t>
            </a:r>
          </a:p>
          <a:p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реализации:</a:t>
            </a:r>
          </a:p>
          <a:p>
            <a:pPr algn="just"/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2019-2023 годы (1-й этап инвестиционная стадия);</a:t>
            </a:r>
          </a:p>
          <a:p>
            <a:pPr algn="just"/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2024-2028 годы (2-я  стадия промышленная эксплуатация: запуск 1-й и 2-й линии ГОК). </a:t>
            </a:r>
          </a:p>
          <a:p>
            <a:pPr lvl="0" algn="just"/>
            <a:r>
              <a:rPr lang="ru-RU" sz="1350" smtClean="0">
                <a:latin typeface="Times New Roman" pitchFamily="18" charset="0"/>
                <a:cs typeface="Times New Roman" pitchFamily="18" charset="0"/>
              </a:rPr>
              <a:t>Заявленная стоимость проекта – </a:t>
            </a:r>
            <a:r>
              <a:rPr lang="ru-RU" sz="1350" b="1" u="sng" smtClean="0">
                <a:latin typeface="Times New Roman" pitchFamily="18" charset="0"/>
                <a:cs typeface="Times New Roman" pitchFamily="18" charset="0"/>
              </a:rPr>
              <a:t>20,0 млрд. рублей</a:t>
            </a:r>
            <a:r>
              <a:rPr lang="ru-RU" sz="135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35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/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создаваемых мест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более 1500 человек.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96136" y="845424"/>
            <a:ext cx="3347864" cy="2192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868144" y="3140969"/>
            <a:ext cx="3275856" cy="1800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940152" y="5039401"/>
            <a:ext cx="3203848" cy="1834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fld id="{E5079A8B-D641-4F74-9981-2951F64B54F4}" type="slidenum"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61</a:t>
            </a:fld>
            <a:endParaRPr 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726153"/>
      </p:ext>
    </p:extLst>
  </p:cSld>
  <p:clrMapOvr>
    <a:masterClrMapping/>
  </p:clrMapOvr>
  <p:transition/>
  <p:timing/>
</p:sld>
</file>

<file path=ppt/slides/slide6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1621" name="TextBox 5"/>
          <p:cNvSpPr txBox="1">
            <a:spLocks noChangeArrowheads="1"/>
          </p:cNvSpPr>
          <p:nvPr/>
        </p:nvSpPr>
        <p:spPr bwMode="auto">
          <a:xfrm>
            <a:off x="4788024" y="764704"/>
            <a:ext cx="4187825" cy="2492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/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2. «Увеличение добывающих и золотоизвлекающих мощностей месторождение «Благодатное» (ЗИФ-5).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Проект заключается в строительстве новых объектов и расширение производственной мощности, в том числе  строительство новой золотоизвлекательной фабрики (ЗИФ 5) по переработке руды месторождения «Благодатное» производительностью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8,3 млн.тонн/год.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Запуск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фабрики в эксплуатацию намечен на 2026 год, выход на полную проектную мощность в 2028 году.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АО «Полюс Красноярск»</a:t>
            </a: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Заявленная стоимость проекта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36,708 млрд. рублей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Срок реализации проекта 2021-2028 годы.</a:t>
            </a: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Количество создаваемых рабочих мест на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356 человек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1622" name="Picture 2" descr="C:\Users\KKO\Desktop\iCA8D82B7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9512" y="836712"/>
            <a:ext cx="4513263" cy="184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1618" name="TextBox 1"/>
          <p:cNvSpPr txBox="1">
            <a:spLocks noChangeArrowheads="1"/>
          </p:cNvSpPr>
          <p:nvPr/>
        </p:nvSpPr>
        <p:spPr bwMode="auto">
          <a:xfrm>
            <a:off x="0" y="260649"/>
            <a:ext cx="914400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РЕАЛИЗУЕМЫЕ ИНВЕСТИЦИОННЫЕ  ПРОЕКТЫ  НА ТЕРРИТОРИИ СЕВЕРО-ЕНИСЕЙСКОГО  МУНИЦИПАЛЬНОГО ОКРУГА</a:t>
            </a:r>
            <a:endParaRPr lang="ru-RU" sz="1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62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3" y="2847713"/>
            <a:ext cx="4320477" cy="1661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2" y="908723"/>
            <a:ext cx="4320480" cy="1656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51523" y="4609164"/>
            <a:ext cx="4320480" cy="2005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3284985"/>
            <a:ext cx="4086200" cy="337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ct val="0"/>
              </a:spcAft>
            </a:pP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. «</a:t>
            </a: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Модернизация и развитие отделений бактериального окисления», в рамках которого производится расширение и модернизация передела 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БИО</a:t>
            </a:r>
          </a:p>
          <a:p>
            <a:pPr lvl="0" algn="just"/>
            <a:r>
              <a:rPr lang="ru-RU" sz="1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АО «Полюс Красноярск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0"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Заявленная стоимость проекта –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8,176 млрд. рублей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проекта: 2018-2026 годы.</a:t>
            </a:r>
            <a:endParaRPr 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ct val="0"/>
              </a:spcAft>
            </a:pPr>
            <a:endParaRPr lang="ru-RU" sz="120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ct val="0"/>
              </a:spcAft>
              <a:tabLst>
                <a:tab pos="90170"/>
              </a:tabLst>
            </a:pP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4</a:t>
            </a:r>
            <a:r>
              <a:rPr lang="ru-RU" sz="1200" b="1" smtClean="0">
                <a:latin typeface="Times New Roman" pitchFamily="18" charset="0"/>
                <a:ea typeface="Times New Roman"/>
                <a:cs typeface="Times New Roman" pitchFamily="18" charset="0"/>
              </a:rPr>
              <a:t>.«</a:t>
            </a: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Освоение глубоких горизонтов Олимпиадинского месторождения»</a:t>
            </a:r>
            <a:r>
              <a:rPr lang="ru-RU" sz="1200">
                <a:latin typeface="Times New Roman" pitchFamily="18" charset="0"/>
                <a:ea typeface="Times New Roman"/>
                <a:cs typeface="Times New Roman" pitchFamily="18" charset="0"/>
              </a:rPr>
              <a:t> с проведением </a:t>
            </a:r>
            <a:r>
              <a:rPr lang="ru-RU" sz="1200" b="1">
                <a:latin typeface="Times New Roman" pitchFamily="18" charset="0"/>
                <a:ea typeface="Times New Roman"/>
                <a:cs typeface="Times New Roman" pitchFamily="18" charset="0"/>
              </a:rPr>
              <a:t>строительства карьерной инфраструктуры и увеличением парка горно-транспортного оборудования</a:t>
            </a:r>
            <a:r>
              <a:rPr lang="ru-RU" sz="120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ct val="0"/>
              </a:spcAft>
              <a:tabLst>
                <a:tab pos="90170"/>
              </a:tabLst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АО «Полюс Красноярск»</a:t>
            </a:r>
          </a:p>
          <a:p>
            <a:pPr lvl="0" algn="just">
              <a:lnSpc>
                <a:spcPct val="115000"/>
              </a:lnSpc>
              <a:spcAft>
                <a:spcPct val="0"/>
              </a:spcAft>
              <a:tabLst>
                <a:tab pos="90170"/>
              </a:tabLst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Заявленная стоимость проекта –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45,640 млрд. рублей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/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проекта: 2017-2038 годы.</a:t>
            </a:r>
            <a:endParaRPr 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ct val="0"/>
              </a:spcAft>
              <a:tabLst>
                <a:tab pos="90170"/>
              </a:tabLst>
            </a:pPr>
            <a:endParaRPr lang="ru-RU" sz="120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6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5079A8B-D641-4F74-9981-2951F64B54F4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63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908720"/>
            <a:ext cx="6732240" cy="53553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«Строительство горно-обогатительного комбината на месторождении «Ведугинское»</a:t>
            </a:r>
          </a:p>
          <a:p>
            <a:pPr algn="ctr"/>
            <a:endParaRPr lang="ru-RU" sz="1400" b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Предприятие реализует 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инвестиционный проект «Строительство  горнодобывающего и перерабатывающего предприятия на базе золоторудного месторождения «Ведугинское»,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рамках которого</a:t>
            </a:r>
            <a:r>
              <a:rPr lang="ru-RU" sz="12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ведется разработка и освоение </a:t>
            </a:r>
            <a:r>
              <a:rPr lang="ru-RU" sz="1200" b="1" u="sng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запасов месторождения подземным и наземным способом и строительство горно-обогатительного комбината</a:t>
            </a:r>
            <a:r>
              <a:rPr lang="ru-RU" sz="12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также объектов инженерной инфраструктуры. </a:t>
            </a:r>
          </a:p>
          <a:p>
            <a:pPr algn="just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Производственная мощность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по добыче руды 850 тыс. тонн в год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, технологическая схема обогащения руд до получения концентратов, выпуск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металла в концентрате на уровне 3600 кг. в год. </a:t>
            </a:r>
          </a:p>
          <a:p>
            <a:pPr algn="just"/>
            <a:endParaRPr lang="ru-RU" sz="1200" b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Разрабатываемые и реализуемые проекты, входящие в инвестиционный проект: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-Подземный рудник. </a:t>
            </a:r>
            <a:r>
              <a:rPr lang="en-US" sz="1200" smtClean="0">
                <a:latin typeface="Times New Roman"/>
                <a:cs typeface="Times New Roman"/>
              </a:rPr>
              <a:t>I</a:t>
            </a:r>
            <a:r>
              <a:rPr lang="ru-RU" sz="1200" smtClean="0">
                <a:latin typeface="Times New Roman"/>
                <a:cs typeface="Times New Roman"/>
              </a:rPr>
              <a:t> этап строительства. Капитальные горные выработки до горизонта (-305) м.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-Отработка месторождения открытым способом (2-я очередь).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-Строительство обогатительной фабрики Ведуга и Хвостохранилище обогатительной фабрики «Ведуга».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-ПС 220 кВ Амикан.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Объекты инфраструктуры на Ведугинском месторождении: 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-Строительство площадки ОГР Карьер Ведуга. 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-Центральная лаборатория.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-Административно-бытовой корпус с пешеходной галереей.</a:t>
            </a:r>
          </a:p>
          <a:p>
            <a:pPr algn="just" eaLnBrk="0" hangingPunct="0"/>
            <a:r>
              <a:rPr lang="ru-RU" sz="1200" smtClean="0">
                <a:solidFill>
                  <a:srgbClr val="000000"/>
                </a:solidFill>
                <a:latin typeface="Times New Roman"/>
                <a:cs typeface="Times New Roman"/>
              </a:rPr>
              <a:t>-Строительство водозабора подземных вод на участке «руч. Золотой» для питьевого и хозяйственно-бытового и технического водоснабжения.</a:t>
            </a:r>
          </a:p>
          <a:p>
            <a:pPr algn="just" eaLnBrk="0" hangingPunct="0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Инвестор: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ООО ГРК «Амикан».</a:t>
            </a:r>
          </a:p>
          <a:p>
            <a:pPr algn="just" eaLnBrk="0" hangingPunct="0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Заявленная стоимость проекта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– 15,898 млрд. рублей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1200" b="1" u="sng" smtClean="0">
                <a:solidFill>
                  <a:srgbClr val="000000"/>
                </a:solidFill>
                <a:latin typeface="Times New Roman" pitchFamily="18" charset="0"/>
              </a:rPr>
              <a:t>Сроки выполнения проекта</a:t>
            </a:r>
            <a:r>
              <a:rPr lang="ru-RU" sz="1200" b="1" smtClean="0">
                <a:solidFill>
                  <a:srgbClr val="000000"/>
                </a:solidFill>
                <a:latin typeface="Times New Roman" pitchFamily="18" charset="0"/>
              </a:rPr>
              <a:t>: 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t>2017-2027 годы.</a:t>
            </a:r>
          </a:p>
          <a:p>
            <a:pPr algn="just" eaLnBrk="0" hangingPunct="0"/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 Количество создаваемых рабочих мест </a:t>
            </a:r>
            <a:r>
              <a:rPr lang="ru-RU" sz="1200" b="1" u="sng" smtClean="0">
                <a:latin typeface="Times New Roman" pitchFamily="18" charset="0"/>
                <a:cs typeface="Times New Roman" pitchFamily="18" charset="0"/>
              </a:rPr>
              <a:t>627 человек.</a:t>
            </a: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0" y="260649"/>
            <a:ext cx="914400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РЕАЛИЗУЕМЫЕ ИНВЕСТИЦИОННЫЕ  ПРОЕКТЫ НА ТЕРРИТОРИИ </a:t>
            </a:r>
          </a:p>
          <a:p>
            <a:pPr algn="ctr"/>
            <a:r>
              <a:rPr lang="ru-RU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СЕВЕРО-ЕНИСЕЙСКОГО  МУНИЦИПАЛЬНОГО ОКРУГА</a:t>
            </a:r>
            <a:endParaRPr lang="ru-RU" sz="1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 descr="C:\Users\SMA\Desktop\фото инвест\ведуга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693481" y="980728"/>
            <a:ext cx="2293909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2708920"/>
            <a:ext cx="2301204" cy="162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39" y="4365104"/>
            <a:ext cx="230202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6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-180528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9572" name="Прямоугольник 4"/>
          <p:cNvSpPr>
            <a:spLocks noChangeArrowheads="1"/>
          </p:cNvSpPr>
          <p:nvPr/>
        </p:nvSpPr>
        <p:spPr bwMode="auto">
          <a:xfrm>
            <a:off x="0" y="260648"/>
            <a:ext cx="914400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ИНВЕСТИЦИОННЫЕ ПРОЕКТЫ КРАСНОЯРСКОГО КРАЯ</a:t>
            </a:r>
            <a:endParaRPr lang="ru-RU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fld id="{E5079A8B-D641-4F74-9981-2951F64B54F4}" type="slidenum"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64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4427984" y="836712"/>
            <a:ext cx="4320480" cy="29084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1. «Реконструкция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автомобильной дороги </a:t>
            </a:r>
            <a:endParaRPr lang="ru-RU" sz="1400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«Епишино - Северо-Енисейский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Заказчик: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КГКУ «Управление автомобильных дорог по Красноярскому краю».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Обеспечение круглогодичной транспортной доступности для населения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населенных пунктов муниципальных образований Енисейского и Северо-Енисейского округов  Краснояского края.</a:t>
            </a:r>
          </a:p>
          <a:p>
            <a:pPr algn="just"/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Проведение реконструкции и приведение   в нормативное состояние автомобильной дороги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«Епишино - Северо-Енисейский».</a:t>
            </a: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реализации: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2021-2025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just"/>
            <a:r>
              <a:rPr lang="ru-RU" sz="1400" b="1"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инвестиций: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3,018 млрд. рублей.</a:t>
            </a:r>
            <a:endParaRPr lang="ru-RU" sz="1400" b="1" u="sng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8" name="Picture 2" descr="C:\Users\SMA\Desktop\фото инвест\епишка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41987" y="836712"/>
            <a:ext cx="4436708" cy="3028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IRF\Desktop\6.jpg"/>
          <p:cNvPicPr/>
          <p:nvPr/>
        </p:nvPicPr>
        <p:blipFill>
          <a:blip r:embed="rId4"/>
          <a:srcRect l="5141" b="12011"/>
          <a:stretch>
            <a:fillRect/>
          </a:stretch>
        </p:blipFill>
        <p:spPr bwMode="auto">
          <a:xfrm>
            <a:off x="0" y="4005064"/>
            <a:ext cx="44279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IRF\Desktop\16n2.jpg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4572000" y="3573016"/>
            <a:ext cx="4176464" cy="294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6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0" y="260649"/>
            <a:ext cx="91440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ИНВЕСТИЦИОННЫЕ  ПРОЕКТЫ КРАСНОЯРСКОГО КРАЯ</a:t>
            </a:r>
            <a:endParaRPr lang="ru-RU" sz="1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323529" y="1052736"/>
            <a:ext cx="3384375" cy="36548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Строительство </a:t>
            </a:r>
            <a:r>
              <a:rPr lang="ru-RU" sz="1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автодорожного моста </a:t>
            </a: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1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р. Енисей в п. Высокогорский</a:t>
            </a: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в Енисейском районе Красноярского края</a:t>
            </a:r>
            <a:endParaRPr lang="ru-RU" sz="1250" b="1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Инвестор</a:t>
            </a:r>
            <a:r>
              <a:rPr lang="ru-RU" sz="135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35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Инвестиционный фонд РФ, бюджет Красноярского края</a:t>
            </a:r>
          </a:p>
          <a:p>
            <a:pPr algn="just"/>
            <a:r>
              <a:rPr lang="ru-RU" sz="135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Суть проекта: </a:t>
            </a:r>
            <a:r>
              <a:rPr lang="ru-RU" sz="135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инфраструктурой развития как Нижнего Приангарья, так и усиления 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значения Енисейского, Лесосибирского,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Северо-Енисейского транспортного </a:t>
            </a:r>
            <a:r>
              <a:rPr lang="ru-RU" sz="1350" b="1" u="sng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узла для увеличения производства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золота, лесопереработки, освоения целого ряда полезных ископаемых.</a:t>
            </a:r>
          </a:p>
          <a:p>
            <a:pPr algn="just"/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проекта: </a:t>
            </a:r>
            <a:r>
              <a:rPr lang="ru-RU" sz="135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2018-2023 годы</a:t>
            </a:r>
            <a:endParaRPr lang="ru-RU" sz="135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5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инвестиций: </a:t>
            </a:r>
            <a:r>
              <a:rPr lang="ru-RU" sz="1350" b="1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8,3 млрд. рублей.</a:t>
            </a:r>
            <a:endParaRPr lang="ru-RU" sz="1350" b="1" u="sng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krudor.ru/upload/resize_cache/iblock/87d/1000_1000_1/cf6i3i91dp1qfk5sk0ak5c7qznv3asa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707904" y="1124745"/>
            <a:ext cx="5040560" cy="2592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https://sun27-1.userapi.com/impg/FQmZ2-Macmynhq_dcoZresZI-8LwnjXZRnWqxQ/0_nMtFrNBWk.jpg?size=2560x1429&amp;quality=95&amp;sign=e2872776c98aa1dbd1f4142086596cf9&amp;type=album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1199868" y="4797152"/>
            <a:ext cx="4349445" cy="1886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https://sun27-2.userapi.com/impg/OOT5433bN8BO-I_8ZPmrdZkujRQtmduqE2r2wA/GbM8AnxT5dg.jpg?size=2560x1429&amp;quality=95&amp;sign=4307c0ba4711db25f19b07c86f590889&amp;type=album"/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5718178" y="3861049"/>
            <a:ext cx="3083056" cy="2814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fld id="{E5079A8B-D641-4F74-9981-2951F64B54F4}" type="slidenum"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65</a:t>
            </a:fld>
            <a:endParaRPr 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706398"/>
            <a:ext cx="8524056" cy="307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2023 году реализован один из проектов «Развитие Ангаро-Енисейского экономического района»</a:t>
            </a:r>
            <a:endParaRPr lang="ru-RU" sz="1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8152737"/>
      </p:ext>
    </p:extLst>
  </p:cSld>
  <p:clrMapOvr>
    <a:masterClrMapping/>
  </p:clrMapOvr>
  <p:transition/>
  <p:timing/>
</p:sld>
</file>

<file path=ppt/slides/slide6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5" descr="C:\Users\LVA\Desktop\reit.jpg"/>
          <p:cNvPicPr>
            <a:picLocks noChangeAspect="1" noChangeArrowheads="1"/>
          </p:cNvPicPr>
          <p:nvPr/>
        </p:nvPicPr>
        <p:blipFill>
          <a:blip r:embed="rId2">
            <a:lum bright="70000" contrast="-1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179512" y="764704"/>
            <a:ext cx="8748464" cy="2031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indent="357188" algn="just"/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Определяющим фактором социально-экономического развития округа является развитие золотодобывающей промышленности в рамках реализации </a:t>
            </a:r>
            <a:r>
              <a:rPr lang="ru-RU" sz="1400" b="1" u="sng" smtClean="0">
                <a:latin typeface="Times New Roman"/>
                <a:ea typeface="Times New Roman"/>
              </a:rPr>
              <a:t>комплексного инвестиционного проекта КИП «Енисейская Сибирь».</a:t>
            </a:r>
            <a:r>
              <a:rPr lang="ru-RU" sz="1400" smtClean="0"/>
              <a:t>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Основные  цели проекта – активизация социально-экономического развития региона, повышение их инвестиционной привлекательности, создание новых рабочих мест, рост налоговых поступлений и реальных доходов жителей Красноярского края.</a:t>
            </a:r>
            <a:endParaRPr lang="ru-RU" sz="1400" b="1" u="sng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indent="357188" algn="just"/>
            <a:r>
              <a:rPr lang="ru-RU" sz="1400" smtClean="0">
                <a:latin typeface="Times New Roman"/>
                <a:ea typeface="Times New Roman"/>
              </a:rPr>
              <a:t>В настоящее время </a:t>
            </a:r>
            <a:r>
              <a:rPr lang="ru-RU" sz="1400" b="1" u="sng" smtClean="0">
                <a:latin typeface="Times New Roman"/>
                <a:ea typeface="Times New Roman"/>
              </a:rPr>
              <a:t>комплексный инвестиционный проект «Енисейская Сибирь»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38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инвестиционных проектов с общей заявленной инвестиционной стоимостью </a:t>
            </a:r>
            <a:r>
              <a:rPr lang="ru-RU" sz="1400" u="sng" smtClean="0">
                <a:latin typeface="Times New Roman" pitchFamily="18" charset="0"/>
                <a:cs typeface="Times New Roman" pitchFamily="18" charset="0"/>
              </a:rPr>
              <a:t>свыше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3,1 трлн рублей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. В реализации КИП принимает участие </a:t>
            </a:r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более 70 компаний-лидеров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на мировых рынках промышленной продукции</a:t>
            </a:r>
            <a:r>
              <a:rPr lang="ru-RU" sz="1400" smtClean="0"/>
              <a:t> </a:t>
            </a:r>
            <a:r>
              <a:rPr lang="ru-RU" sz="1400" smtClean="0">
                <a:latin typeface="Times New Roman"/>
                <a:ea typeface="Times New Roman"/>
              </a:rPr>
              <a:t>на период 2019-2030 годы.</a:t>
            </a:r>
            <a:endParaRPr lang="ru-RU" sz="1400" b="1" u="sng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229200"/>
            <a:ext cx="9036496" cy="15388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u="sng" smtClean="0">
                <a:latin typeface="Times New Roman" pitchFamily="18" charset="0"/>
                <a:cs typeface="Times New Roman" pitchFamily="18" charset="0"/>
              </a:rPr>
              <a:t>Рабочая группа по разработке буклета «Инвестиционное развитие Северо-Енисейского округа в целях улучшения качества жизни и благосостояния населения Северо-Енисейского муниципального округа »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4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О.Н. Овчар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– Заместитель главы Северо-Енисейского муниципального округа по экономике, анализу и прогнозированию;</a:t>
            </a:r>
          </a:p>
          <a:p>
            <a:r>
              <a:rPr lang="ru-RU" sz="1300" b="1" u="sng" smtClean="0">
                <a:latin typeface="Times New Roman" pitchFamily="18" charset="0"/>
                <a:cs typeface="Times New Roman" pitchFamily="18" charset="0"/>
              </a:rPr>
              <a:t>Н.И. Дохторова </a:t>
            </a:r>
            <a:r>
              <a:rPr lang="ru-RU" sz="1300" b="1" smtClean="0">
                <a:latin typeface="Times New Roman" pitchFamily="18" charset="0"/>
                <a:cs typeface="Times New Roman" pitchFamily="18" charset="0"/>
              </a:rPr>
              <a:t>– главный специалист отдела экономического анализа и прогнозирования Администрации Северо-Енисейского муниципального округа.</a:t>
            </a:r>
            <a:endParaRPr lang="ru-RU" sz="1300" b="1"/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9144000" cy="27699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-18256" y="267812"/>
            <a:ext cx="9144000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accent1">
                <a:shade val="5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Перспективы развития Северо-Енисейского муниципального округа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48464" y="6492875"/>
            <a:ext cx="395536" cy="365125"/>
          </a:xfr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fld id="{E5079A8B-D641-4F74-9981-2951F64B54F4}" type="slidenum"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66</a:t>
            </a:fld>
            <a:endParaRPr lang="ru-RU" sz="1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Picture 2" descr="\\FILES-SERVER\Shares_Folder$\ОТДЕЛ ЭКОНОМИЧЕСКОГО АНАЛИЗА\КОНКУРСЫ\КОНКУРСЫ 2018\Лучшая орг работы с населением\ФОТО\с интернета\bV48xAqZo3I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07504" y="2852936"/>
            <a:ext cx="9036496" cy="2343667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2769" name="Picture 1" descr="C:\МОЁ\фото с работы\23 февраля 2016\DSC_0332.JPG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tretch>
            <a:fillRect/>
          </a:stretch>
        </p:blipFill>
        <p:spPr bwMode="auto">
          <a:xfrm>
            <a:off x="0" y="3529308"/>
            <a:ext cx="5006352" cy="3328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989138"/>
            <a:ext cx="3097212" cy="11525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4 730 275, 6 Га.</a:t>
            </a:r>
          </a:p>
          <a:p>
            <a:pPr algn="ctr">
              <a:defRPr/>
            </a:pPr>
            <a:r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Северо-Енисейского </a:t>
            </a:r>
            <a:r>
              <a:rPr lang="ru-RU" sz="14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муниципального округа</a:t>
            </a:r>
            <a:endParaRPr 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80063" y="4941888"/>
            <a:ext cx="3095625" cy="1150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Плотность населения составляет </a:t>
            </a:r>
          </a:p>
          <a:p>
            <a:pPr algn="ctr"/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0,17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чел./кв.км.</a:t>
            </a:r>
            <a:endParaRPr lang="ru-RU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0113" y="404813"/>
            <a:ext cx="7343775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Северо-Енисейский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округ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расположен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на Крайнем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ahoma" pitchFamily="34" charset="0"/>
              </a:rPr>
              <a:t>Севере Красноярского края.</a:t>
            </a:r>
          </a:p>
          <a:p>
            <a:pPr algn="ctr"/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Территория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округа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включает в себя </a:t>
            </a:r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9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населённых пунктов </a:t>
            </a:r>
          </a:p>
          <a:p>
            <a:pPr algn="ctr"/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 </a:t>
            </a: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центром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– городской поселок Северо-Енисейский.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Рисунок 12"/>
          <p:cNvPicPr>
            <a:picLocks noChangeAspect="1" noChangeArrowheads="1"/>
          </p:cNvPicPr>
          <p:nvPr/>
        </p:nvPicPr>
        <p:blipFill>
          <a:blip r:embed="rId4"/>
          <a:srcRect l="19316" t="25342" r="31644" b="25548"/>
          <a:stretch>
            <a:fillRect/>
          </a:stretch>
        </p:blipFill>
        <p:spPr bwMode="auto">
          <a:xfrm>
            <a:off x="3419475" y="1412875"/>
            <a:ext cx="5724525" cy="26987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7562C41B-F087-4CAF-9685-637AFB5FC490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7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8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TextBox 6"/>
          <p:cNvSpPr txBox="1"/>
          <p:nvPr/>
        </p:nvSpPr>
        <p:spPr>
          <a:xfrm>
            <a:off x="0" y="333375"/>
            <a:ext cx="9144000" cy="368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Основные социально-экономические показатели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313" y="1268413"/>
            <a:ext cx="3810000" cy="1169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153,4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 руб. </a:t>
            </a:r>
          </a:p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среднемесячная заработная плата работников предприятий, организаций и учреждений </a:t>
            </a: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7544" y="2708920"/>
            <a:ext cx="3810000" cy="739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51,6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тыс. руб. </a:t>
            </a:r>
          </a:p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минимальный размер оплаты труда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544" y="3717032"/>
            <a:ext cx="3810000" cy="7381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30,2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тыс. руб. </a:t>
            </a:r>
          </a:p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величина прожиточного минимума</a:t>
            </a:r>
          </a:p>
        </p:txBody>
      </p:sp>
      <p:sp>
        <p:nvSpPr>
          <p:cNvPr id="17414" name="TextBox 21"/>
          <p:cNvSpPr txBox="1">
            <a:spLocks noChangeArrowheads="1"/>
          </p:cNvSpPr>
          <p:nvPr/>
        </p:nvSpPr>
        <p:spPr bwMode="auto">
          <a:xfrm>
            <a:off x="4716463" y="1557338"/>
            <a:ext cx="4103687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268288"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Развитие экономики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положительно отражается на уровне жизни населения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муниципального округа.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indent="268288" algn="just"/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indent="268288"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Проводимая в Северо-Енисейском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муниципальном округе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политика в области оплаты труда направлена на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повышение жизненного уровня работников всех сфер деятельности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268288" algn="just"/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indent="268288" algn="just"/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Задолженность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по заработной плате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на территории  Северо-Енисейского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муниципального округа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отсутствует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268288"/>
            <a:r>
              <a:rPr lang="ru-RU" sz="140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1026" name="Picture 2" descr="500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3831" y="4725145"/>
            <a:ext cx="4802192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6" name="Прямоугольник 11"/>
          <p:cNvSpPr>
            <a:spLocks noChangeArrowheads="1"/>
          </p:cNvSpPr>
          <p:nvPr/>
        </p:nvSpPr>
        <p:spPr bwMode="auto">
          <a:xfrm>
            <a:off x="5072063" y="4643438"/>
            <a:ext cx="3643312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1600"/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0" y="765175"/>
            <a:ext cx="8820150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жизни населения Северо-Енисейского </a:t>
            </a: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9700" y="4797425"/>
            <a:ext cx="3600450" cy="16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занимает Северо-Енисейский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муниципальный округ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в Красноярском крае </a:t>
            </a:r>
            <a:r>
              <a:rPr lang="ru-RU" sz="1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уровню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начисленной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среднемесячной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заработной платы работников предприятий, организаций и учреждений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округа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47AB6A72-EE70-4F2F-8155-61017EC0B0B3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8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Picture 7" descr="I:\_ОТДЕЛ ЭКОН АНАЛИЗА\Касьянова\информ\pt16.jpg"/>
          <p:cNvPicPr>
            <a:picLocks noChangeAspect="1" noChangeArrowheads="1"/>
          </p:cNvPicPr>
          <p:nvPr/>
        </p:nvPicPr>
        <p:blipFill>
          <a:blip r:embed="rId2">
            <a:lum bright="57000" contrast="-6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8434" name="TextBox 12"/>
          <p:cNvSpPr txBox="1">
            <a:spLocks noChangeArrowheads="1"/>
          </p:cNvSpPr>
          <p:nvPr/>
        </p:nvSpPr>
        <p:spPr bwMode="auto">
          <a:xfrm>
            <a:off x="323850" y="765175"/>
            <a:ext cx="83820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Среднемесячная заработная плата работников предприятий, организаций и учреждений Северо-Енисейского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муниципального округа</a:t>
            </a:r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3680762"/>
              </p:ext>
            </p:extLst>
          </p:nvPr>
        </p:nvGraphicFramePr>
        <p:xfrm>
          <a:off x="107503" y="1411288"/>
          <a:ext cx="8928994" cy="5340358"/>
        </p:xfrm>
        <a:graphic>
          <a:graphicData uri="http://schemas.openxmlformats.org/drawingml/2006/table">
            <a:tbl>
              <a:tblPr/>
              <a:tblGrid>
                <a:gridCol w="2952329"/>
                <a:gridCol w="1008112"/>
                <a:gridCol w="1008112"/>
                <a:gridCol w="1008112"/>
                <a:gridCol w="1080120"/>
                <a:gridCol w="936104"/>
                <a:gridCol w="936105"/>
              </a:tblGrid>
              <a:tr h="280065">
                <a:tc row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 gridSpan="5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280065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</a:t>
                      </a: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</a:t>
                      </a: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</a:t>
                      </a: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</a:t>
                      </a:r>
                    </a:p>
                  </a:txBody>
                  <a:tcPr marL="40407" marR="4040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58783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Среднемесячная заработная плата по округу, руб.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91 076,4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104 930,1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107 458,6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114 928,5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126 358,0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153 411,20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436883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 среднемесячной заработной платы, %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115,2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102,4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106,9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110,04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ru-RU" sz="14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121,41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587839">
                <a:tc gridSpan="6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Сравнение среднемесячной заработной платы по округу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аналогичным показателем по Красноярскому краю и по Российской Федерации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518006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Среднемесячная заработная плата по  </a:t>
                      </a: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Российской Федерации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руб.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44 324,0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51 </a:t>
                      </a: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083,0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57 244,0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65 338,0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74 854,0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-102235"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87 952,0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10668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среднемесячной заработной платы по </a:t>
                      </a: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Северо-Енисейскому округу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среднемесячной заработной плате по Российской Федерации 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2,1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2,1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1,9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1,8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1,7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1,7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516061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Среднемесячная заработная плата по </a:t>
                      </a: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Красноярскому краю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руб.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55 184,2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60 107,4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66 411,1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77 988,4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87 475,6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97 926,0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  <a:tr h="106680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среднемесячной заработной платы по </a:t>
                      </a:r>
                      <a:r>
                        <a:rPr kumimoji="0" lang="ru-RU" sz="1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Северо-Енисейскому округу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среднемесячной заработной плате по Красноярскому краю</a:t>
                      </a:r>
                    </a:p>
                  </a:txBody>
                  <a:tcPr marL="40407" marR="40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1,6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1,7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1,6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1,5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1,4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1,6 раза</a:t>
                      </a:r>
                      <a:endParaRPr lang="ru-RU" sz="1400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9144000" cy="276225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Инвестиционное развитие Северо-Енисейского муниципального округа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 txBox="1"/>
          <p:nvPr/>
        </p:nvSpPr>
        <p:spPr>
          <a:xfrm>
            <a:off x="8748464" y="6492875"/>
            <a:ext cx="395536" cy="365125"/>
          </a:xfrm>
          <a:prstGeom prst="rect">
            <a:avLst/>
          </a:prstGeom>
          <a:solidFill>
            <a:schemeClr val="tx2">
              <a:lumMod val="40000"/>
              <a:lumOff val="60000"/>
              <a:alpha val="49000"/>
            </a:schemeClr>
          </a:solidFill>
          <a:ln>
            <a:solidFill>
              <a:prstClr val="black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txBody>
          <a:bodyPr anchor="ctr"/>
          <a:lstStyle/>
          <a:p>
            <a:pPr algn="ctr">
              <a:defRPr/>
            </a:pPr>
            <a:fld id="{DB4DF0FE-BC44-4811-A28A-26EBC614492C}" type="slidenum">
              <a:rPr lang="ru-RU" sz="1400">
                <a:latin typeface="Times New Roman" pitchFamily="18" charset="0"/>
                <a:cs typeface="Times New Roman" pitchFamily="18" charset="0"/>
              </a:rPr>
              <a:pPr algn="ctr">
                <a:defRPr/>
              </a:pPr>
              <a:t>9</a:t>
            </a:fld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0" y="333375"/>
            <a:ext cx="4140200" cy="4318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Среднемесячная заработная плата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Arial"/>
      <a:cs typeface="Arial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Arial"/>
      <a:cs typeface="Arial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835</Paragraphs>
  <Slides>66</Slides>
  <Notes>9</Notes>
  <TotalTime>35009</TotalTime>
  <HiddenSlides>0</HiddenSlides>
  <MMClips>0</MMClips>
  <ScaleCrop>0</ScaleCrop>
  <HeadingPairs>
    <vt:vector baseType="variant" size="6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baseType="lpstr" size="76">
      <vt:lpstr>Arial</vt:lpstr>
      <vt:lpstr>Calibri</vt:lpstr>
      <vt:lpstr>Times New Roman</vt:lpstr>
      <vt:lpstr>Times New Roman CYR</vt:lpstr>
      <vt:lpstr>Wingdings</vt:lpstr>
      <vt:lpstr>Tahoma</vt:lpstr>
      <vt:lpstr>Lucida Sans Unicode</vt:lpstr>
      <vt:lpstr>Calibri Light</vt:lpstr>
      <vt:lpstr>Arial Unicode MS</vt:lpstr>
      <vt:lpstr>Тема Office</vt:lpstr>
      <vt:lpstr>Инвестиционное развитие Северо-Енисейского муниципального округа в целях улучшения качества жизни и благосостояния населения Северо-Енисейского муниципального округа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/>
      <vt:lpstr/>
      <vt:lpstr>PowerPoint Presentation</vt:lpstr>
      <vt:lpstr>PowerPoint Presentation</vt:lpstr>
      <vt:lpstr>PowerPoint Presentation</vt:lpstr>
      <vt:lpstr>PowerPoint Presentation</vt:lpstr>
      <vt:lpstr>В городском поселке Северо-Енисейский построены следующие объекты:</vt:lpstr>
      <vt:lpstr>В городском поселке Северо-Енисейский построены следующие объекты:</vt:lpstr>
      <vt:lpstr>В поселке Тея построены следующие объекты:</vt:lpstr>
      <vt:lpstr>В поселке Вангаш построены следующие объекты:</vt:lpstr>
      <vt:lpstr>В поселке Новая Калами построены следующие объекты:</vt:lpstr>
      <vt:lpstr>В поселке Брянка построены следующие объекты:</vt:lpstr>
      <vt:lpstr>В поселке Вельмо построены следующие объекты:</vt:lpstr>
      <vt:lpstr>В Северо-Енисейском округе построены следующие объекты гражданского назначения: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ИНВЕСТИЦИОННЫЙ  ПАСПОРТ  Северо-Енисейский район  Красноярского края</dc:title>
  <dc:creator>Кобина Кристина Олеговна</dc:creator>
  <cp:lastModifiedBy>OON</cp:lastModifiedBy>
  <cp:revision>3062</cp:revision>
  <cp:lastPrinted>2026-01-22T03:39:52.000</cp:lastPrinted>
  <dcterms:created xsi:type="dcterms:W3CDTF">2016-03-14T04:24:11Z</dcterms:created>
  <dcterms:modified xsi:type="dcterms:W3CDTF">2026-07-09T09:25:12Z</dcterms:modified>
</cp:coreProperties>
</file>